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embeddedFontLst>
    <p:embeddedFont>
      <p:font typeface="Calibri" panose="020F0502020204030204" pitchFamily="34" charset="0"/>
      <p:regular r:id="rId28"/>
      <p:bold r:id="rId29"/>
      <p:italic r:id="rId30"/>
      <p:boldItalic r:id="rId31"/>
    </p:embeddedFont>
    <p:embeddedFont>
      <p:font typeface="Century Gothic" panose="020B0502020202020204" pitchFamily="3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0" name="Google Shape;24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462522c77a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462522c77a_0_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g462522c77a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462522c77a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462522c77a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462522c77a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462522c77a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462522c77a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462522c77a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462522c77a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462522c77a_2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462522c77a_2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462522c77a_0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462522c77a_0_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2" name="Google Shape;332;g462522c77a_0_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462522c77a_3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462522c77a_3_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3" name="Google Shape;343;g462522c77a_3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2" name="Google Shape;35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6" name="Google Shape;3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3" name="Google Shape;373;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5" name="Google Shape;16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3" name="Google Shape;21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
          <p:cNvSpPr txBox="1">
            <a:spLocks noGrp="1"/>
          </p:cNvSpPr>
          <p:nvPr>
            <p:ph type="ctrTitle"/>
          </p:nvPr>
        </p:nvSpPr>
        <p:spPr>
          <a:xfrm>
            <a:off x="1154955" y="1447800"/>
            <a:ext cx="8825658" cy="3329581"/>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ubTitle" idx="1"/>
          </p:nvPr>
        </p:nvSpPr>
        <p:spPr>
          <a:xfrm>
            <a:off x="1154955" y="4777380"/>
            <a:ext cx="8825658" cy="861420"/>
          </a:xfrm>
          <a:prstGeom prst="rect">
            <a:avLst/>
          </a:prstGeom>
          <a:noFill/>
          <a:ln>
            <a:noFill/>
          </a:ln>
        </p:spPr>
        <p:txBody>
          <a:bodyPr spcFirstLastPara="1" wrap="square" lIns="91425" tIns="45700" rIns="91425" bIns="45700" anchor="t" anchorCtr="0"/>
          <a:lstStyle>
            <a:lvl1pPr lvl="0" algn="l">
              <a:spcBef>
                <a:spcPts val="1000"/>
              </a:spcBef>
              <a:spcAft>
                <a:spcPts val="0"/>
              </a:spcAft>
              <a:buSzPts val="1600"/>
              <a:buNone/>
              <a:defRPr cap="none">
                <a:solidFill>
                  <a:srgbClr val="86D1D8"/>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a:endParaRPr/>
          </a:p>
        </p:txBody>
      </p:sp>
      <p:sp>
        <p:nvSpPr>
          <p:cNvPr id="24" name="Google Shape;24;p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8"/>
        <p:cNvGrpSpPr/>
        <p:nvPr/>
      </p:nvGrpSpPr>
      <p:grpSpPr>
        <a:xfrm>
          <a:off x="0" y="0"/>
          <a:ext cx="0" cy="0"/>
          <a:chOff x="0" y="0"/>
          <a:chExt cx="0" cy="0"/>
        </a:xfrm>
      </p:grpSpPr>
      <p:sp>
        <p:nvSpPr>
          <p:cNvPr id="79" name="Google Shape;79;p11"/>
          <p:cNvSpPr txBox="1">
            <a:spLocks noGrp="1"/>
          </p:cNvSpPr>
          <p:nvPr>
            <p:ph type="title"/>
          </p:nvPr>
        </p:nvSpPr>
        <p:spPr>
          <a:xfrm>
            <a:off x="1154956" y="4800587"/>
            <a:ext cx="8825657" cy="56673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a:spLocks noGrp="1"/>
          </p:cNvSpPr>
          <p:nvPr>
            <p:ph type="pic" idx="2"/>
          </p:nvPr>
        </p:nvSpPr>
        <p:spPr>
          <a:xfrm>
            <a:off x="1154955" y="685800"/>
            <a:ext cx="8825658" cy="3640666"/>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81" name="Google Shape;81;p11"/>
          <p:cNvSpPr txBox="1">
            <a:spLocks noGrp="1"/>
          </p:cNvSpPr>
          <p:nvPr>
            <p:ph type="body" idx="1"/>
          </p:nvPr>
        </p:nvSpPr>
        <p:spPr>
          <a:xfrm>
            <a:off x="1154956" y="5367325"/>
            <a:ext cx="8825656" cy="493712"/>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960"/>
              <a:buNone/>
              <a:defRPr sz="12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2" name="Google Shape;82;p1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5"/>
        <p:cNvGrpSpPr/>
        <p:nvPr/>
      </p:nvGrpSpPr>
      <p:grpSpPr>
        <a:xfrm>
          <a:off x="0" y="0"/>
          <a:ext cx="0" cy="0"/>
          <a:chOff x="0" y="0"/>
          <a:chExt cx="0" cy="0"/>
        </a:xfrm>
      </p:grpSpPr>
      <p:sp>
        <p:nvSpPr>
          <p:cNvPr id="86" name="Google Shape;86;p12"/>
          <p:cNvSpPr txBox="1">
            <a:spLocks noGrp="1"/>
          </p:cNvSpPr>
          <p:nvPr>
            <p:ph type="title"/>
          </p:nvPr>
        </p:nvSpPr>
        <p:spPr>
          <a:xfrm>
            <a:off x="1154954" y="1447800"/>
            <a:ext cx="8825659" cy="198120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body" idx="1"/>
          </p:nvPr>
        </p:nvSpPr>
        <p:spPr>
          <a:xfrm>
            <a:off x="1154954" y="3657600"/>
            <a:ext cx="8825659" cy="2362200"/>
          </a:xfrm>
          <a:prstGeom prst="rect">
            <a:avLst/>
          </a:prstGeom>
          <a:noFill/>
          <a:ln>
            <a:noFill/>
          </a:ln>
        </p:spPr>
        <p:txBody>
          <a:bodyPr spcFirstLastPara="1" wrap="square" lIns="91425" tIns="45700" rIns="91425" bIns="45700" anchor="ctr" anchorCtr="0"/>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88" name="Google Shape;88;p12"/>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2"/>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2"/>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1"/>
        <p:cNvGrpSpPr/>
        <p:nvPr/>
      </p:nvGrpSpPr>
      <p:grpSpPr>
        <a:xfrm>
          <a:off x="0" y="0"/>
          <a:ext cx="0" cy="0"/>
          <a:chOff x="0" y="0"/>
          <a:chExt cx="0" cy="0"/>
        </a:xfrm>
      </p:grpSpPr>
      <p:sp>
        <p:nvSpPr>
          <p:cNvPr id="92" name="Google Shape;92;p13"/>
          <p:cNvSpPr txBox="1">
            <a:spLocks noGrp="1"/>
          </p:cNvSpPr>
          <p:nvPr>
            <p:ph type="title"/>
          </p:nvPr>
        </p:nvSpPr>
        <p:spPr>
          <a:xfrm>
            <a:off x="1574801" y="1447800"/>
            <a:ext cx="7999315" cy="2323374"/>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body" idx="1"/>
          </p:nvPr>
        </p:nvSpPr>
        <p:spPr>
          <a:xfrm>
            <a:off x="1930400" y="3771174"/>
            <a:ext cx="7279649" cy="342174"/>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b="0" i="0" cap="small">
                <a:solidFill>
                  <a:srgbClr val="86D1D8"/>
                </a:solidFill>
                <a:latin typeface="Century Gothic"/>
                <a:ea typeface="Century Gothic"/>
                <a:cs typeface="Century Gothic"/>
                <a:sym typeface="Century Gothic"/>
              </a:defRPr>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4" name="Google Shape;94;p13"/>
          <p:cNvSpPr txBox="1">
            <a:spLocks noGrp="1"/>
          </p:cNvSpPr>
          <p:nvPr>
            <p:ph type="body" idx="2"/>
          </p:nvPr>
        </p:nvSpPr>
        <p:spPr>
          <a:xfrm>
            <a:off x="1154954" y="4350657"/>
            <a:ext cx="8825659" cy="1676400"/>
          </a:xfrm>
          <a:prstGeom prst="rect">
            <a:avLst/>
          </a:prstGeom>
          <a:noFill/>
          <a:ln>
            <a:noFill/>
          </a:ln>
        </p:spPr>
        <p:txBody>
          <a:bodyPr spcFirstLastPara="1" wrap="square" lIns="91425" tIns="45700" rIns="91425" bIns="45700" anchor="ctr" anchorCtr="0"/>
          <a:lstStyle>
            <a:lvl1pPr marL="457200" lvl="0" indent="-228600" algn="l">
              <a:spcBef>
                <a:spcPts val="1000"/>
              </a:spcBef>
              <a:spcAft>
                <a:spcPts val="0"/>
              </a:spcAft>
              <a:buSzPts val="1440"/>
              <a:buNone/>
              <a:defRPr sz="18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95" name="Google Shape;95;p1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p13"/>
          <p:cNvSpPr txBox="1"/>
          <p:nvPr/>
        </p:nvSpPr>
        <p:spPr>
          <a:xfrm>
            <a:off x="898295" y="971253"/>
            <a:ext cx="801912" cy="19697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
        <p:nvSpPr>
          <p:cNvPr id="99" name="Google Shape;99;p13"/>
          <p:cNvSpPr txBox="1"/>
          <p:nvPr/>
        </p:nvSpPr>
        <p:spPr>
          <a:xfrm>
            <a:off x="9330490" y="2613787"/>
            <a:ext cx="801912" cy="196977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sz="12200" b="0" i="0">
                <a:solidFill>
                  <a:srgbClr val="86D1D8"/>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1154954" y="3124201"/>
            <a:ext cx="8825660" cy="165318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4"/>
          <p:cNvSpPr txBox="1">
            <a:spLocks noGrp="1"/>
          </p:cNvSpPr>
          <p:nvPr>
            <p:ph type="body" idx="1"/>
          </p:nvPr>
        </p:nvSpPr>
        <p:spPr>
          <a:xfrm>
            <a:off x="1154954" y="4777381"/>
            <a:ext cx="8825659" cy="86040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103" name="Google Shape;103;p1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4" name="Google Shape;104;p1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5" name="Google Shape;105;p1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6"/>
        <p:cNvGrpSpPr/>
        <p:nvPr/>
      </p:nvGrpSpPr>
      <p:grpSpPr>
        <a:xfrm>
          <a:off x="0" y="0"/>
          <a:ext cx="0" cy="0"/>
          <a:chOff x="0" y="0"/>
          <a:chExt cx="0" cy="0"/>
        </a:xfrm>
      </p:grpSpPr>
      <p:sp>
        <p:nvSpPr>
          <p:cNvPr id="107" name="Google Shape;107;p1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15"/>
          <p:cNvSpPr txBox="1">
            <a:spLocks noGrp="1"/>
          </p:cNvSpPr>
          <p:nvPr>
            <p:ph type="body" idx="1"/>
          </p:nvPr>
        </p:nvSpPr>
        <p:spPr>
          <a:xfrm>
            <a:off x="632947" y="1981200"/>
            <a:ext cx="2946866"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09" name="Google Shape;109;p15"/>
          <p:cNvSpPr txBox="1">
            <a:spLocks noGrp="1"/>
          </p:cNvSpPr>
          <p:nvPr>
            <p:ph type="body" idx="2"/>
          </p:nvPr>
        </p:nvSpPr>
        <p:spPr>
          <a:xfrm>
            <a:off x="652463" y="2667000"/>
            <a:ext cx="2927350" cy="3589338"/>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0" name="Google Shape;110;p15"/>
          <p:cNvSpPr txBox="1">
            <a:spLocks noGrp="1"/>
          </p:cNvSpPr>
          <p:nvPr>
            <p:ph type="body" idx="3"/>
          </p:nvPr>
        </p:nvSpPr>
        <p:spPr>
          <a:xfrm>
            <a:off x="3883659" y="1981200"/>
            <a:ext cx="2936241"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1" name="Google Shape;111;p15"/>
          <p:cNvSpPr txBox="1">
            <a:spLocks noGrp="1"/>
          </p:cNvSpPr>
          <p:nvPr>
            <p:ph type="body" idx="4"/>
          </p:nvPr>
        </p:nvSpPr>
        <p:spPr>
          <a:xfrm>
            <a:off x="3873106" y="2667000"/>
            <a:ext cx="2946794" cy="3589338"/>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12" name="Google Shape;112;p15"/>
          <p:cNvSpPr txBox="1">
            <a:spLocks noGrp="1"/>
          </p:cNvSpPr>
          <p:nvPr>
            <p:ph type="body" idx="5"/>
          </p:nvPr>
        </p:nvSpPr>
        <p:spPr>
          <a:xfrm>
            <a:off x="7124700" y="1981200"/>
            <a:ext cx="2932113"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13" name="Google Shape;113;p15"/>
          <p:cNvSpPr txBox="1">
            <a:spLocks noGrp="1"/>
          </p:cNvSpPr>
          <p:nvPr>
            <p:ph type="body" idx="6"/>
          </p:nvPr>
        </p:nvSpPr>
        <p:spPr>
          <a:xfrm>
            <a:off x="7124700" y="2667000"/>
            <a:ext cx="2932113" cy="3589338"/>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14" name="Google Shape;114;p15"/>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15" name="Google Shape;115;p15"/>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16" name="Google Shape;116;p1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7" name="Google Shape;117;p1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9"/>
        <p:cNvGrpSpPr/>
        <p:nvPr/>
      </p:nvGrpSpPr>
      <p:grpSpPr>
        <a:xfrm>
          <a:off x="0" y="0"/>
          <a:ext cx="0" cy="0"/>
          <a:chOff x="0" y="0"/>
          <a:chExt cx="0" cy="0"/>
        </a:xfrm>
      </p:grpSpPr>
      <p:sp>
        <p:nvSpPr>
          <p:cNvPr id="120" name="Google Shape;120;p1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16"/>
          <p:cNvSpPr txBox="1">
            <a:spLocks noGrp="1"/>
          </p:cNvSpPr>
          <p:nvPr>
            <p:ph type="body" idx="1"/>
          </p:nvPr>
        </p:nvSpPr>
        <p:spPr>
          <a:xfrm>
            <a:off x="652463" y="4250949"/>
            <a:ext cx="2940050"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2" name="Google Shape;122;p16"/>
          <p:cNvSpPr>
            <a:spLocks noGrp="1"/>
          </p:cNvSpPr>
          <p:nvPr>
            <p:ph type="pic" idx="2"/>
          </p:nvPr>
        </p:nvSpPr>
        <p:spPr>
          <a:xfrm>
            <a:off x="652463" y="2209800"/>
            <a:ext cx="2940050"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16"/>
          <p:cNvSpPr txBox="1">
            <a:spLocks noGrp="1"/>
          </p:cNvSpPr>
          <p:nvPr>
            <p:ph type="body" idx="3"/>
          </p:nvPr>
        </p:nvSpPr>
        <p:spPr>
          <a:xfrm>
            <a:off x="652463" y="4827211"/>
            <a:ext cx="2940050" cy="659189"/>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4" name="Google Shape;124;p16"/>
          <p:cNvSpPr txBox="1">
            <a:spLocks noGrp="1"/>
          </p:cNvSpPr>
          <p:nvPr>
            <p:ph type="body" idx="4"/>
          </p:nvPr>
        </p:nvSpPr>
        <p:spPr>
          <a:xfrm>
            <a:off x="3889375" y="4250949"/>
            <a:ext cx="2930525"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5" name="Google Shape;125;p16"/>
          <p:cNvSpPr>
            <a:spLocks noGrp="1"/>
          </p:cNvSpPr>
          <p:nvPr>
            <p:ph type="pic" idx="5"/>
          </p:nvPr>
        </p:nvSpPr>
        <p:spPr>
          <a:xfrm>
            <a:off x="3889374" y="2209800"/>
            <a:ext cx="2930525"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6" name="Google Shape;126;p16"/>
          <p:cNvSpPr txBox="1">
            <a:spLocks noGrp="1"/>
          </p:cNvSpPr>
          <p:nvPr>
            <p:ph type="body" idx="6"/>
          </p:nvPr>
        </p:nvSpPr>
        <p:spPr>
          <a:xfrm>
            <a:off x="3888022" y="4827210"/>
            <a:ext cx="2934406" cy="659189"/>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127" name="Google Shape;127;p16"/>
          <p:cNvSpPr txBox="1">
            <a:spLocks noGrp="1"/>
          </p:cNvSpPr>
          <p:nvPr>
            <p:ph type="body" idx="7"/>
          </p:nvPr>
        </p:nvSpPr>
        <p:spPr>
          <a:xfrm>
            <a:off x="7124700" y="4250949"/>
            <a:ext cx="2932113"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128" name="Google Shape;128;p16"/>
          <p:cNvSpPr>
            <a:spLocks noGrp="1"/>
          </p:cNvSpPr>
          <p:nvPr>
            <p:ph type="pic" idx="8"/>
          </p:nvPr>
        </p:nvSpPr>
        <p:spPr>
          <a:xfrm>
            <a:off x="7124699" y="2209800"/>
            <a:ext cx="2932113" cy="1524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9" name="Google Shape;129;p16"/>
          <p:cNvSpPr txBox="1">
            <a:spLocks noGrp="1"/>
          </p:cNvSpPr>
          <p:nvPr>
            <p:ph type="body" idx="9"/>
          </p:nvPr>
        </p:nvSpPr>
        <p:spPr>
          <a:xfrm>
            <a:off x="7124575" y="4827208"/>
            <a:ext cx="2935997" cy="659189"/>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cxnSp>
        <p:nvCxnSpPr>
          <p:cNvPr id="130" name="Google Shape;130;p16"/>
          <p:cNvCxnSpPr/>
          <p:nvPr/>
        </p:nvCxnSpPr>
        <p:spPr>
          <a:xfrm>
            <a:off x="3726142" y="2133600"/>
            <a:ext cx="0" cy="3962400"/>
          </a:xfrm>
          <a:prstGeom prst="straightConnector1">
            <a:avLst/>
          </a:prstGeom>
          <a:noFill/>
          <a:ln w="12700" cap="flat" cmpd="sng">
            <a:solidFill>
              <a:srgbClr val="86D1D8">
                <a:alpha val="40000"/>
              </a:srgbClr>
            </a:solidFill>
            <a:prstDash val="solid"/>
            <a:round/>
            <a:headEnd type="none" w="sm" len="sm"/>
            <a:tailEnd type="none" w="sm" len="sm"/>
          </a:ln>
        </p:spPr>
      </p:cxnSp>
      <p:cxnSp>
        <p:nvCxnSpPr>
          <p:cNvPr id="131" name="Google Shape;131;p16"/>
          <p:cNvCxnSpPr/>
          <p:nvPr/>
        </p:nvCxnSpPr>
        <p:spPr>
          <a:xfrm>
            <a:off x="6962227" y="2133600"/>
            <a:ext cx="0" cy="3966882"/>
          </a:xfrm>
          <a:prstGeom prst="straightConnector1">
            <a:avLst/>
          </a:prstGeom>
          <a:noFill/>
          <a:ln w="12700" cap="flat" cmpd="sng">
            <a:solidFill>
              <a:srgbClr val="86D1D8">
                <a:alpha val="40000"/>
              </a:srgbClr>
            </a:solidFill>
            <a:prstDash val="solid"/>
            <a:round/>
            <a:headEnd type="none" w="sm" len="sm"/>
            <a:tailEnd type="none" w="sm" len="sm"/>
          </a:ln>
        </p:spPr>
      </p:cxnSp>
      <p:sp>
        <p:nvSpPr>
          <p:cNvPr id="132" name="Google Shape;132;p1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5"/>
        <p:cNvGrpSpPr/>
        <p:nvPr/>
      </p:nvGrpSpPr>
      <p:grpSpPr>
        <a:xfrm>
          <a:off x="0" y="0"/>
          <a:ext cx="0" cy="0"/>
          <a:chOff x="0" y="0"/>
          <a:chExt cx="0" cy="0"/>
        </a:xfrm>
      </p:grpSpPr>
      <p:sp>
        <p:nvSpPr>
          <p:cNvPr id="136" name="Google Shape;136;p1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17"/>
          <p:cNvSpPr txBox="1">
            <a:spLocks noGrp="1"/>
          </p:cNvSpPr>
          <p:nvPr>
            <p:ph type="body" idx="1"/>
          </p:nvPr>
        </p:nvSpPr>
        <p:spPr>
          <a:xfrm rot="5400000">
            <a:off x="3478842" y="-322612"/>
            <a:ext cx="4195481" cy="8946541"/>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38" name="Google Shape;138;p1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9" name="Google Shape;139;p1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rot="5400000">
            <a:off x="6267450" y="2466975"/>
            <a:ext cx="5826125" cy="1752601"/>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18"/>
          <p:cNvSpPr txBox="1">
            <a:spLocks noGrp="1"/>
          </p:cNvSpPr>
          <p:nvPr>
            <p:ph type="body" idx="1"/>
          </p:nvPr>
        </p:nvSpPr>
        <p:spPr>
          <a:xfrm rot="5400000">
            <a:off x="1679575" y="-139699"/>
            <a:ext cx="5368924" cy="7423149"/>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144" name="Google Shape;144;p1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3"/>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a:lvl1pPr>
            <a:lvl2pPr marL="914400" lvl="1" indent="-320040" algn="l">
              <a:spcBef>
                <a:spcPts val="1000"/>
              </a:spcBef>
              <a:spcAft>
                <a:spcPts val="0"/>
              </a:spcAft>
              <a:buSzPts val="1440"/>
              <a:buChar char="▶"/>
              <a:defRPr/>
            </a:lvl2pPr>
            <a:lvl3pPr marL="1371600" lvl="2" indent="-320039" algn="l">
              <a:spcBef>
                <a:spcPts val="1000"/>
              </a:spcBef>
              <a:spcAft>
                <a:spcPts val="0"/>
              </a:spcAft>
              <a:buSzPts val="1440"/>
              <a:buChar char="▶"/>
              <a:defRPr/>
            </a:lvl3pPr>
            <a:lvl4pPr marL="1828800" lvl="3" indent="-320039" algn="l">
              <a:spcBef>
                <a:spcPts val="1000"/>
              </a:spcBef>
              <a:spcAft>
                <a:spcPts val="0"/>
              </a:spcAft>
              <a:buSzPts val="1440"/>
              <a:buChar char="▶"/>
              <a:defRPr/>
            </a:lvl4pPr>
            <a:lvl5pPr marL="2286000" lvl="4" indent="-320039" algn="l">
              <a:spcBef>
                <a:spcPts val="1000"/>
              </a:spcBef>
              <a:spcAft>
                <a:spcPts val="0"/>
              </a:spcAft>
              <a:buSzPts val="1440"/>
              <a:buChar char="▶"/>
              <a:defRPr/>
            </a:lvl5pPr>
            <a:lvl6pPr marL="2743200" lvl="5" indent="-320039" algn="l">
              <a:spcBef>
                <a:spcPts val="1000"/>
              </a:spcBef>
              <a:spcAft>
                <a:spcPts val="0"/>
              </a:spcAft>
              <a:buSzPts val="1440"/>
              <a:buChar char="▶"/>
              <a:defRPr/>
            </a:lvl6pPr>
            <a:lvl7pPr marL="3200400" lvl="6" indent="-320039" algn="l">
              <a:spcBef>
                <a:spcPts val="1000"/>
              </a:spcBef>
              <a:spcAft>
                <a:spcPts val="0"/>
              </a:spcAft>
              <a:buSzPts val="1440"/>
              <a:buChar char="▶"/>
              <a:defRPr/>
            </a:lvl7pPr>
            <a:lvl8pPr marL="3657600" lvl="7" indent="-320040" algn="l">
              <a:spcBef>
                <a:spcPts val="1000"/>
              </a:spcBef>
              <a:spcAft>
                <a:spcPts val="0"/>
              </a:spcAft>
              <a:buSzPts val="1440"/>
              <a:buChar char="▶"/>
              <a:defRPr/>
            </a:lvl8pPr>
            <a:lvl9pPr marL="4114800" lvl="8" indent="-320040" algn="l">
              <a:spcBef>
                <a:spcPts val="1000"/>
              </a:spcBef>
              <a:spcAft>
                <a:spcPts val="0"/>
              </a:spcAft>
              <a:buSzPts val="1440"/>
              <a:buChar char="▶"/>
              <a:defRPr/>
            </a:lvl9pPr>
          </a:lstStyle>
          <a:p>
            <a:endParaRPr/>
          </a:p>
        </p:txBody>
      </p:sp>
      <p:sp>
        <p:nvSpPr>
          <p:cNvPr id="30" name="Google Shape;30;p3"/>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1154956" y="2861733"/>
            <a:ext cx="8825657" cy="1915647"/>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body" idx="1"/>
          </p:nvPr>
        </p:nvSpPr>
        <p:spPr>
          <a:xfrm>
            <a:off x="1154955" y="4777381"/>
            <a:ext cx="8825658" cy="86040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600"/>
              <a:buNone/>
              <a:defRPr sz="2000" cap="none">
                <a:solidFill>
                  <a:srgbClr val="86D1D8"/>
                </a:solidFill>
              </a:defRPr>
            </a:lvl1pPr>
            <a:lvl2pPr marL="914400" lvl="1" indent="-228600" algn="l">
              <a:spcBef>
                <a:spcPts val="1000"/>
              </a:spcBef>
              <a:spcAft>
                <a:spcPts val="0"/>
              </a:spcAft>
              <a:buSzPts val="1440"/>
              <a:buNone/>
              <a:defRPr sz="1800">
                <a:solidFill>
                  <a:schemeClr val="lt1"/>
                </a:solidFill>
              </a:defRPr>
            </a:lvl2pPr>
            <a:lvl3pPr marL="1371600" lvl="2" indent="-228600" algn="l">
              <a:spcBef>
                <a:spcPts val="1000"/>
              </a:spcBef>
              <a:spcAft>
                <a:spcPts val="0"/>
              </a:spcAft>
              <a:buSzPts val="1280"/>
              <a:buNone/>
              <a:defRPr sz="1600">
                <a:solidFill>
                  <a:schemeClr val="lt1"/>
                </a:solidFill>
              </a:defRPr>
            </a:lvl3pPr>
            <a:lvl4pPr marL="1828800" lvl="3" indent="-228600" algn="l">
              <a:spcBef>
                <a:spcPts val="1000"/>
              </a:spcBef>
              <a:spcAft>
                <a:spcPts val="0"/>
              </a:spcAft>
              <a:buSzPts val="1120"/>
              <a:buNone/>
              <a:defRPr sz="1400">
                <a:solidFill>
                  <a:schemeClr val="lt1"/>
                </a:solidFill>
              </a:defRPr>
            </a:lvl4pPr>
            <a:lvl5pPr marL="2286000" lvl="4" indent="-228600" algn="l">
              <a:spcBef>
                <a:spcPts val="1000"/>
              </a:spcBef>
              <a:spcAft>
                <a:spcPts val="0"/>
              </a:spcAft>
              <a:buSzPts val="1120"/>
              <a:buNone/>
              <a:defRPr sz="1400">
                <a:solidFill>
                  <a:schemeClr val="lt1"/>
                </a:solidFill>
              </a:defRPr>
            </a:lvl5pPr>
            <a:lvl6pPr marL="2743200" lvl="5" indent="-228600" algn="l">
              <a:spcBef>
                <a:spcPts val="1000"/>
              </a:spcBef>
              <a:spcAft>
                <a:spcPts val="0"/>
              </a:spcAft>
              <a:buSzPts val="1120"/>
              <a:buNone/>
              <a:defRPr sz="1400">
                <a:solidFill>
                  <a:schemeClr val="lt1"/>
                </a:solidFill>
              </a:defRPr>
            </a:lvl6pPr>
            <a:lvl7pPr marL="3200400" lvl="6" indent="-228600" algn="l">
              <a:spcBef>
                <a:spcPts val="1000"/>
              </a:spcBef>
              <a:spcAft>
                <a:spcPts val="0"/>
              </a:spcAft>
              <a:buSzPts val="1120"/>
              <a:buNone/>
              <a:defRPr sz="1400">
                <a:solidFill>
                  <a:schemeClr val="lt1"/>
                </a:solidFill>
              </a:defRPr>
            </a:lvl7pPr>
            <a:lvl8pPr marL="3657600" lvl="7" indent="-228600" algn="l">
              <a:spcBef>
                <a:spcPts val="1000"/>
              </a:spcBef>
              <a:spcAft>
                <a:spcPts val="0"/>
              </a:spcAft>
              <a:buSzPts val="1120"/>
              <a:buNone/>
              <a:defRPr sz="1400">
                <a:solidFill>
                  <a:schemeClr val="lt1"/>
                </a:solidFill>
              </a:defRPr>
            </a:lvl8pPr>
            <a:lvl9pPr marL="4114800" lvl="8" indent="-228600" algn="l">
              <a:spcBef>
                <a:spcPts val="1000"/>
              </a:spcBef>
              <a:spcAft>
                <a:spcPts val="0"/>
              </a:spcAft>
              <a:buSzPts val="1120"/>
              <a:buNone/>
              <a:defRPr sz="1400">
                <a:solidFill>
                  <a:schemeClr val="lt1"/>
                </a:solidFill>
              </a:defRPr>
            </a:lvl9pPr>
          </a:lstStyle>
          <a:p>
            <a:endParaRPr/>
          </a:p>
        </p:txBody>
      </p:sp>
      <p:sp>
        <p:nvSpPr>
          <p:cNvPr id="36" name="Google Shape;36;p4"/>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4"/>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5"/>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body" idx="1"/>
          </p:nvPr>
        </p:nvSpPr>
        <p:spPr>
          <a:xfrm>
            <a:off x="1103312" y="2060575"/>
            <a:ext cx="4396339" cy="4195763"/>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2" name="Google Shape;42;p5"/>
          <p:cNvSpPr txBox="1">
            <a:spLocks noGrp="1"/>
          </p:cNvSpPr>
          <p:nvPr>
            <p:ph type="body" idx="2"/>
          </p:nvPr>
        </p:nvSpPr>
        <p:spPr>
          <a:xfrm>
            <a:off x="5654493" y="2056092"/>
            <a:ext cx="4396341" cy="4200245"/>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43" name="Google Shape;43;p5"/>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5"/>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5"/>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6"/>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body" idx="1"/>
          </p:nvPr>
        </p:nvSpPr>
        <p:spPr>
          <a:xfrm>
            <a:off x="1103313" y="1905000"/>
            <a:ext cx="4396338"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49" name="Google Shape;49;p6"/>
          <p:cNvSpPr txBox="1">
            <a:spLocks noGrp="1"/>
          </p:cNvSpPr>
          <p:nvPr>
            <p:ph type="body" idx="2"/>
          </p:nvPr>
        </p:nvSpPr>
        <p:spPr>
          <a:xfrm>
            <a:off x="1103312" y="2514600"/>
            <a:ext cx="4396339" cy="3741738"/>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0" name="Google Shape;50;p6"/>
          <p:cNvSpPr txBox="1">
            <a:spLocks noGrp="1"/>
          </p:cNvSpPr>
          <p:nvPr>
            <p:ph type="body" idx="3"/>
          </p:nvPr>
        </p:nvSpPr>
        <p:spPr>
          <a:xfrm>
            <a:off x="5654495" y="1905000"/>
            <a:ext cx="4396339" cy="576262"/>
          </a:xfrm>
          <a:prstGeom prst="rect">
            <a:avLst/>
          </a:prstGeom>
          <a:noFill/>
          <a:ln>
            <a:noFill/>
          </a:ln>
        </p:spPr>
        <p:txBody>
          <a:bodyPr spcFirstLastPara="1" wrap="square" lIns="91425" tIns="45700" rIns="91425" bIns="45700" anchor="b" anchorCtr="0"/>
          <a:lstStyle>
            <a:lvl1pPr marL="457200" lvl="0" indent="-228600" algn="l">
              <a:spcBef>
                <a:spcPts val="1000"/>
              </a:spcBef>
              <a:spcAft>
                <a:spcPts val="0"/>
              </a:spcAft>
              <a:buSzPts val="1920"/>
              <a:buNone/>
              <a:defRPr sz="2400" b="0">
                <a:solidFill>
                  <a:srgbClr val="86D1D8"/>
                </a:solidFill>
              </a:defRPr>
            </a:lvl1pPr>
            <a:lvl2pPr marL="914400" lvl="1" indent="-228600" algn="l">
              <a:spcBef>
                <a:spcPts val="1000"/>
              </a:spcBef>
              <a:spcAft>
                <a:spcPts val="0"/>
              </a:spcAft>
              <a:buSzPts val="1600"/>
              <a:buNone/>
              <a:defRPr sz="2000" b="1"/>
            </a:lvl2pPr>
            <a:lvl3pPr marL="1371600" lvl="2" indent="-228600" algn="l">
              <a:spcBef>
                <a:spcPts val="1000"/>
              </a:spcBef>
              <a:spcAft>
                <a:spcPts val="0"/>
              </a:spcAft>
              <a:buSzPts val="1440"/>
              <a:buNone/>
              <a:defRPr sz="1800" b="1"/>
            </a:lvl3pPr>
            <a:lvl4pPr marL="1828800" lvl="3" indent="-228600" algn="l">
              <a:spcBef>
                <a:spcPts val="1000"/>
              </a:spcBef>
              <a:spcAft>
                <a:spcPts val="0"/>
              </a:spcAft>
              <a:buSzPts val="1280"/>
              <a:buNone/>
              <a:defRPr sz="1600" b="1"/>
            </a:lvl4pPr>
            <a:lvl5pPr marL="2286000" lvl="4" indent="-228600" algn="l">
              <a:spcBef>
                <a:spcPts val="1000"/>
              </a:spcBef>
              <a:spcAft>
                <a:spcPts val="0"/>
              </a:spcAft>
              <a:buSzPts val="1280"/>
              <a:buNone/>
              <a:defRPr sz="1600" b="1"/>
            </a:lvl5pPr>
            <a:lvl6pPr marL="2743200" lvl="5" indent="-228600" algn="l">
              <a:spcBef>
                <a:spcPts val="1000"/>
              </a:spcBef>
              <a:spcAft>
                <a:spcPts val="0"/>
              </a:spcAft>
              <a:buSzPts val="1280"/>
              <a:buNone/>
              <a:defRPr sz="1600" b="1"/>
            </a:lvl6pPr>
            <a:lvl7pPr marL="3200400" lvl="6" indent="-228600" algn="l">
              <a:spcBef>
                <a:spcPts val="1000"/>
              </a:spcBef>
              <a:spcAft>
                <a:spcPts val="0"/>
              </a:spcAft>
              <a:buSzPts val="1280"/>
              <a:buNone/>
              <a:defRPr sz="1600" b="1"/>
            </a:lvl7pPr>
            <a:lvl8pPr marL="3657600" lvl="7" indent="-228600" algn="l">
              <a:spcBef>
                <a:spcPts val="1000"/>
              </a:spcBef>
              <a:spcAft>
                <a:spcPts val="0"/>
              </a:spcAft>
              <a:buSzPts val="1280"/>
              <a:buNone/>
              <a:defRPr sz="1600" b="1"/>
            </a:lvl8pPr>
            <a:lvl9pPr marL="4114800" lvl="8" indent="-228600" algn="l">
              <a:spcBef>
                <a:spcPts val="1000"/>
              </a:spcBef>
              <a:spcAft>
                <a:spcPts val="0"/>
              </a:spcAft>
              <a:buSzPts val="1280"/>
              <a:buNone/>
              <a:defRPr sz="1600" b="1"/>
            </a:lvl9pPr>
          </a:lstStyle>
          <a:p>
            <a:endParaRPr/>
          </a:p>
        </p:txBody>
      </p:sp>
      <p:sp>
        <p:nvSpPr>
          <p:cNvPr id="51" name="Google Shape;51;p6"/>
          <p:cNvSpPr txBox="1">
            <a:spLocks noGrp="1"/>
          </p:cNvSpPr>
          <p:nvPr>
            <p:ph type="body" idx="4"/>
          </p:nvPr>
        </p:nvSpPr>
        <p:spPr>
          <a:xfrm>
            <a:off x="5654495" y="2514600"/>
            <a:ext cx="4396339" cy="3741738"/>
          </a:xfrm>
          <a:prstGeom prst="rect">
            <a:avLst/>
          </a:prstGeom>
          <a:noFill/>
          <a:ln>
            <a:noFill/>
          </a:ln>
        </p:spPr>
        <p:txBody>
          <a:bodyPr spcFirstLastPara="1" wrap="square" lIns="91425" tIns="45700" rIns="91425" bIns="45700" anchor="t" anchorCtr="0"/>
          <a:lstStyle>
            <a:lvl1pPr marL="457200" lvl="0" indent="-320040" algn="l">
              <a:spcBef>
                <a:spcPts val="1000"/>
              </a:spcBef>
              <a:spcAft>
                <a:spcPts val="0"/>
              </a:spcAft>
              <a:buSzPts val="1440"/>
              <a:buChar char="▶"/>
              <a:defRPr sz="1800"/>
            </a:lvl1pPr>
            <a:lvl2pPr marL="914400" lvl="1" indent="-309880" algn="l">
              <a:spcBef>
                <a:spcPts val="1000"/>
              </a:spcBef>
              <a:spcAft>
                <a:spcPts val="0"/>
              </a:spcAft>
              <a:buSzPts val="1280"/>
              <a:buChar char="▶"/>
              <a:defRPr sz="1600"/>
            </a:lvl2pPr>
            <a:lvl3pPr marL="1371600" lvl="2" indent="-299719" algn="l">
              <a:spcBef>
                <a:spcPts val="1000"/>
              </a:spcBef>
              <a:spcAft>
                <a:spcPts val="0"/>
              </a:spcAft>
              <a:buSzPts val="1120"/>
              <a:buChar char="▶"/>
              <a:defRPr sz="1400"/>
            </a:lvl3pPr>
            <a:lvl4pPr marL="1828800" lvl="3" indent="-289560" algn="l">
              <a:spcBef>
                <a:spcPts val="1000"/>
              </a:spcBef>
              <a:spcAft>
                <a:spcPts val="0"/>
              </a:spcAft>
              <a:buSzPts val="960"/>
              <a:buChar char="▶"/>
              <a:defRPr sz="1200"/>
            </a:lvl4pPr>
            <a:lvl5pPr marL="2286000" lvl="4" indent="-289560" algn="l">
              <a:spcBef>
                <a:spcPts val="1000"/>
              </a:spcBef>
              <a:spcAft>
                <a:spcPts val="0"/>
              </a:spcAft>
              <a:buSzPts val="960"/>
              <a:buChar char="▶"/>
              <a:defRPr sz="1200"/>
            </a:lvl5pPr>
            <a:lvl6pPr marL="2743200" lvl="5" indent="-289560" algn="l">
              <a:spcBef>
                <a:spcPts val="1000"/>
              </a:spcBef>
              <a:spcAft>
                <a:spcPts val="0"/>
              </a:spcAft>
              <a:buSzPts val="960"/>
              <a:buChar char="▶"/>
              <a:defRPr sz="1200"/>
            </a:lvl6pPr>
            <a:lvl7pPr marL="3200400" lvl="6" indent="-289560" algn="l">
              <a:spcBef>
                <a:spcPts val="1000"/>
              </a:spcBef>
              <a:spcAft>
                <a:spcPts val="0"/>
              </a:spcAft>
              <a:buSzPts val="960"/>
              <a:buChar char="▶"/>
              <a:defRPr sz="1200"/>
            </a:lvl7pPr>
            <a:lvl8pPr marL="3657600" lvl="7" indent="-289559" algn="l">
              <a:spcBef>
                <a:spcPts val="1000"/>
              </a:spcBef>
              <a:spcAft>
                <a:spcPts val="0"/>
              </a:spcAft>
              <a:buSzPts val="960"/>
              <a:buChar char="▶"/>
              <a:defRPr sz="1200"/>
            </a:lvl8pPr>
            <a:lvl9pPr marL="4114800" lvl="8" indent="-289559" algn="l">
              <a:spcBef>
                <a:spcPts val="1000"/>
              </a:spcBef>
              <a:spcAft>
                <a:spcPts val="0"/>
              </a:spcAft>
              <a:buSzPts val="960"/>
              <a:buChar char="▶"/>
              <a:defRPr sz="1200"/>
            </a:lvl9pPr>
          </a:lstStyle>
          <a:p>
            <a:endParaRPr/>
          </a:p>
        </p:txBody>
      </p:sp>
      <p:sp>
        <p:nvSpPr>
          <p:cNvPr id="52" name="Google Shape;52;p6"/>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6"/>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7"/>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7"/>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7"/>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8"/>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4"/>
        <p:cNvGrpSpPr/>
        <p:nvPr/>
      </p:nvGrpSpPr>
      <p:grpSpPr>
        <a:xfrm>
          <a:off x="0" y="0"/>
          <a:ext cx="0" cy="0"/>
          <a:chOff x="0" y="0"/>
          <a:chExt cx="0" cy="0"/>
        </a:xfrm>
      </p:grpSpPr>
      <p:sp>
        <p:nvSpPr>
          <p:cNvPr id="65" name="Google Shape;65;p9"/>
          <p:cNvSpPr txBox="1">
            <a:spLocks noGrp="1"/>
          </p:cNvSpPr>
          <p:nvPr>
            <p:ph type="title"/>
          </p:nvPr>
        </p:nvSpPr>
        <p:spPr>
          <a:xfrm>
            <a:off x="1154953" y="1447800"/>
            <a:ext cx="3401064" cy="1447800"/>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body" idx="1"/>
          </p:nvPr>
        </p:nvSpPr>
        <p:spPr>
          <a:xfrm>
            <a:off x="4784616" y="1447800"/>
            <a:ext cx="5195997" cy="4572000"/>
          </a:xfrm>
          <a:prstGeom prst="rect">
            <a:avLst/>
          </a:prstGeom>
          <a:noFill/>
          <a:ln>
            <a:noFill/>
          </a:ln>
        </p:spPr>
        <p:txBody>
          <a:bodyPr spcFirstLastPara="1" wrap="square" lIns="91425" tIns="45700" rIns="91425" bIns="45700" anchor="ctr" anchorCtr="0"/>
          <a:lstStyle>
            <a:lvl1pPr marL="457200" lvl="0" indent="-330200" algn="l">
              <a:spcBef>
                <a:spcPts val="1000"/>
              </a:spcBef>
              <a:spcAft>
                <a:spcPts val="0"/>
              </a:spcAft>
              <a:buSzPts val="1600"/>
              <a:buChar char="▶"/>
              <a:defRPr sz="2000"/>
            </a:lvl1pPr>
            <a:lvl2pPr marL="914400" lvl="1" indent="-320040" algn="l">
              <a:spcBef>
                <a:spcPts val="1000"/>
              </a:spcBef>
              <a:spcAft>
                <a:spcPts val="0"/>
              </a:spcAft>
              <a:buSzPts val="1440"/>
              <a:buChar char="▶"/>
              <a:defRPr sz="1800"/>
            </a:lvl2pPr>
            <a:lvl3pPr marL="1371600" lvl="2" indent="-309880" algn="l">
              <a:spcBef>
                <a:spcPts val="1000"/>
              </a:spcBef>
              <a:spcAft>
                <a:spcPts val="0"/>
              </a:spcAft>
              <a:buSzPts val="1280"/>
              <a:buChar char="▶"/>
              <a:defRPr sz="1600"/>
            </a:lvl3pPr>
            <a:lvl4pPr marL="1828800" lvl="3" indent="-299719" algn="l">
              <a:spcBef>
                <a:spcPts val="1000"/>
              </a:spcBef>
              <a:spcAft>
                <a:spcPts val="0"/>
              </a:spcAft>
              <a:buSzPts val="1120"/>
              <a:buChar char="▶"/>
              <a:defRPr sz="1400"/>
            </a:lvl4pPr>
            <a:lvl5pPr marL="2286000" lvl="4" indent="-299720" algn="l">
              <a:spcBef>
                <a:spcPts val="1000"/>
              </a:spcBef>
              <a:spcAft>
                <a:spcPts val="0"/>
              </a:spcAft>
              <a:buSzPts val="1120"/>
              <a:buChar char="▶"/>
              <a:defRPr sz="1400"/>
            </a:lvl5pPr>
            <a:lvl6pPr marL="2743200" lvl="5" indent="-299720" algn="l">
              <a:spcBef>
                <a:spcPts val="1000"/>
              </a:spcBef>
              <a:spcAft>
                <a:spcPts val="0"/>
              </a:spcAft>
              <a:buSzPts val="1120"/>
              <a:buChar char="▶"/>
              <a:defRPr sz="1400"/>
            </a:lvl6pPr>
            <a:lvl7pPr marL="3200400" lvl="6" indent="-299720" algn="l">
              <a:spcBef>
                <a:spcPts val="1000"/>
              </a:spcBef>
              <a:spcAft>
                <a:spcPts val="0"/>
              </a:spcAft>
              <a:buSzPts val="1120"/>
              <a:buChar char="▶"/>
              <a:defRPr sz="1400"/>
            </a:lvl7pPr>
            <a:lvl8pPr marL="3657600" lvl="7" indent="-299720" algn="l">
              <a:spcBef>
                <a:spcPts val="1000"/>
              </a:spcBef>
              <a:spcAft>
                <a:spcPts val="0"/>
              </a:spcAft>
              <a:buSzPts val="1120"/>
              <a:buChar char="▶"/>
              <a:defRPr sz="1400"/>
            </a:lvl8pPr>
            <a:lvl9pPr marL="4114800" lvl="8" indent="-299720" algn="l">
              <a:spcBef>
                <a:spcPts val="1000"/>
              </a:spcBef>
              <a:spcAft>
                <a:spcPts val="0"/>
              </a:spcAft>
              <a:buSzPts val="1120"/>
              <a:buChar char="▶"/>
              <a:defRPr sz="1400"/>
            </a:lvl9pPr>
          </a:lstStyle>
          <a:p>
            <a:endParaRPr/>
          </a:p>
        </p:txBody>
      </p:sp>
      <p:sp>
        <p:nvSpPr>
          <p:cNvPr id="67" name="Google Shape;67;p9"/>
          <p:cNvSpPr txBox="1">
            <a:spLocks noGrp="1"/>
          </p:cNvSpPr>
          <p:nvPr>
            <p:ph type="body" idx="2"/>
          </p:nvPr>
        </p:nvSpPr>
        <p:spPr>
          <a:xfrm>
            <a:off x="1154953" y="3129280"/>
            <a:ext cx="3401063" cy="2895599"/>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68" name="Google Shape;68;p9"/>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9"/>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1"/>
        <p:cNvGrpSpPr/>
        <p:nvPr/>
      </p:nvGrpSpPr>
      <p:grpSpPr>
        <a:xfrm>
          <a:off x="0" y="0"/>
          <a:ext cx="0" cy="0"/>
          <a:chOff x="0" y="0"/>
          <a:chExt cx="0" cy="0"/>
        </a:xfrm>
      </p:grpSpPr>
      <p:sp>
        <p:nvSpPr>
          <p:cNvPr id="72" name="Google Shape;72;p10"/>
          <p:cNvSpPr txBox="1">
            <a:spLocks noGrp="1"/>
          </p:cNvSpPr>
          <p:nvPr>
            <p:ph type="title"/>
          </p:nvPr>
        </p:nvSpPr>
        <p:spPr>
          <a:xfrm>
            <a:off x="1153907" y="1854192"/>
            <a:ext cx="5092906" cy="1574808"/>
          </a:xfrm>
          <a:prstGeom prst="rect">
            <a:avLst/>
          </a:prstGeom>
          <a:noFill/>
          <a:ln>
            <a:noFill/>
          </a:ln>
        </p:spPr>
        <p:txBody>
          <a:bodyPr spcFirstLastPara="1" wrap="square" lIns="91425" tIns="45700" rIns="91425" bIns="45700" anchor="b" anchorCtr="0"/>
          <a:lstStyle>
            <a:lvl1pPr lvl="0" algn="l">
              <a:spcBef>
                <a:spcPts val="0"/>
              </a:spcBef>
              <a:spcAft>
                <a:spcPts val="0"/>
              </a:spcAft>
              <a:buClr>
                <a:schemeClr val="lt2"/>
              </a:buClr>
              <a:buSzPts val="3600"/>
              <a:buFont typeface="Century Gothic"/>
              <a:buNone/>
              <a:defRPr sz="36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a:spLocks noGrp="1"/>
          </p:cNvSpPr>
          <p:nvPr>
            <p:ph type="pic" idx="2"/>
          </p:nvPr>
        </p:nvSpPr>
        <p:spPr>
          <a:xfrm>
            <a:off x="6949546" y="1143000"/>
            <a:ext cx="3200400" cy="4572000"/>
          </a:xfrm>
          <a:prstGeom prst="roundRect">
            <a:avLst>
              <a:gd name="adj" fmla="val 1858"/>
            </a:avLst>
          </a:prstGeom>
          <a:noFill/>
          <a:ln>
            <a:noFill/>
          </a:ln>
          <a:effectLst>
            <a:outerShdw blurRad="50800" dist="50800" dir="5400000" algn="tl" rotWithShape="0">
              <a:srgbClr val="000000">
                <a:alpha val="42745"/>
              </a:srgbClr>
            </a:outerShdw>
          </a:effectLst>
        </p:spPr>
        <p:txBody>
          <a:bodyPr spcFirstLastPara="1" wrap="square" lIns="91425" tIns="45700" rIns="91425" bIns="45700" anchor="t" anchorCtr="0"/>
          <a:lstStyle>
            <a:lvl1pPr marR="0" lvl="0" algn="ctr"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1pPr>
            <a:lvl2pPr marR="0" lvl="1"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2pPr>
            <a:lvl3pPr marR="0" lvl="2"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3pPr>
            <a:lvl4pPr marR="0" lvl="3"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4pPr>
            <a:lvl5pPr marR="0" lvl="4"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5pPr>
            <a:lvl6pPr marR="0" lvl="5"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6pPr>
            <a:lvl7pPr marR="0" lvl="6"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7pPr>
            <a:lvl8pPr marR="0" lvl="7"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8pPr>
            <a:lvl9pPr marR="0" lvl="8" algn="l" rtl="0">
              <a:spcBef>
                <a:spcPts val="1000"/>
              </a:spcBef>
              <a:spcAft>
                <a:spcPts val="0"/>
              </a:spcAft>
              <a:buClr>
                <a:srgbClr val="86D1D8"/>
              </a:buClr>
              <a:buSzPts val="1280"/>
              <a:buFont typeface="Noto Sans Symbols"/>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10"/>
          <p:cNvSpPr txBox="1">
            <a:spLocks noGrp="1"/>
          </p:cNvSpPr>
          <p:nvPr>
            <p:ph type="body" idx="1"/>
          </p:nvPr>
        </p:nvSpPr>
        <p:spPr>
          <a:xfrm>
            <a:off x="1154954" y="3657600"/>
            <a:ext cx="5084979" cy="1371600"/>
          </a:xfrm>
          <a:prstGeom prst="rect">
            <a:avLst/>
          </a:prstGeom>
          <a:noFill/>
          <a:ln>
            <a:noFill/>
          </a:ln>
        </p:spPr>
        <p:txBody>
          <a:bodyPr spcFirstLastPara="1" wrap="square" lIns="91425" tIns="45700" rIns="91425" bIns="45700" anchor="t" anchorCtr="0"/>
          <a:lstStyle>
            <a:lvl1pPr marL="457200" lvl="0" indent="-228600" algn="l">
              <a:spcBef>
                <a:spcPts val="1000"/>
              </a:spcBef>
              <a:spcAft>
                <a:spcPts val="0"/>
              </a:spcAft>
              <a:buSzPts val="1120"/>
              <a:buNone/>
              <a:defRPr sz="1400"/>
            </a:lvl1pPr>
            <a:lvl2pPr marL="914400" lvl="1" indent="-228600" algn="l">
              <a:spcBef>
                <a:spcPts val="1000"/>
              </a:spcBef>
              <a:spcAft>
                <a:spcPts val="0"/>
              </a:spcAft>
              <a:buSzPts val="960"/>
              <a:buNone/>
              <a:defRPr sz="1200"/>
            </a:lvl2pPr>
            <a:lvl3pPr marL="1371600" lvl="2" indent="-228600" algn="l">
              <a:spcBef>
                <a:spcPts val="1000"/>
              </a:spcBef>
              <a:spcAft>
                <a:spcPts val="0"/>
              </a:spcAft>
              <a:buSzPts val="800"/>
              <a:buNone/>
              <a:defRPr sz="1000"/>
            </a:lvl3pPr>
            <a:lvl4pPr marL="1828800" lvl="3" indent="-228600" algn="l">
              <a:spcBef>
                <a:spcPts val="1000"/>
              </a:spcBef>
              <a:spcAft>
                <a:spcPts val="0"/>
              </a:spcAft>
              <a:buSzPts val="720"/>
              <a:buNone/>
              <a:defRPr sz="900"/>
            </a:lvl4pPr>
            <a:lvl5pPr marL="2286000" lvl="4" indent="-228600" algn="l">
              <a:spcBef>
                <a:spcPts val="1000"/>
              </a:spcBef>
              <a:spcAft>
                <a:spcPts val="0"/>
              </a:spcAft>
              <a:buSzPts val="720"/>
              <a:buNone/>
              <a:defRPr sz="900"/>
            </a:lvl5pPr>
            <a:lvl6pPr marL="2743200" lvl="5" indent="-228600" algn="l">
              <a:spcBef>
                <a:spcPts val="1000"/>
              </a:spcBef>
              <a:spcAft>
                <a:spcPts val="0"/>
              </a:spcAft>
              <a:buSzPts val="720"/>
              <a:buNone/>
              <a:defRPr sz="900"/>
            </a:lvl6pPr>
            <a:lvl7pPr marL="3200400" lvl="6" indent="-228600" algn="l">
              <a:spcBef>
                <a:spcPts val="1000"/>
              </a:spcBef>
              <a:spcAft>
                <a:spcPts val="0"/>
              </a:spcAft>
              <a:buSzPts val="720"/>
              <a:buNone/>
              <a:defRPr sz="900"/>
            </a:lvl7pPr>
            <a:lvl8pPr marL="3657600" lvl="7" indent="-228600" algn="l">
              <a:spcBef>
                <a:spcPts val="1000"/>
              </a:spcBef>
              <a:spcAft>
                <a:spcPts val="0"/>
              </a:spcAft>
              <a:buSzPts val="720"/>
              <a:buNone/>
              <a:defRPr sz="900"/>
            </a:lvl8pPr>
            <a:lvl9pPr marL="4114800" lvl="8" indent="-228600" algn="l">
              <a:spcBef>
                <a:spcPts val="1000"/>
              </a:spcBef>
              <a:spcAft>
                <a:spcPts val="0"/>
              </a:spcAft>
              <a:buSzPts val="720"/>
              <a:buNone/>
              <a:defRPr sz="900"/>
            </a:lvl9pPr>
          </a:lstStyle>
          <a:p>
            <a:endParaRPr/>
          </a:p>
        </p:txBody>
      </p:sp>
      <p:sp>
        <p:nvSpPr>
          <p:cNvPr id="75" name="Google Shape;75;p10"/>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0"/>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0"/>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pic>
        <p:nvPicPr>
          <p:cNvPr id="10" name="Google Shape;10;p1"/>
          <p:cNvPicPr preferRelativeResize="0"/>
          <p:nvPr/>
        </p:nvPicPr>
        <p:blipFill rotWithShape="1">
          <a:blip r:embed="rId20">
            <a:alphaModFix/>
          </a:blip>
          <a:srcRect l="3613"/>
          <a:stretch/>
        </p:blipFill>
        <p:spPr>
          <a:xfrm>
            <a:off x="0" y="2669685"/>
            <a:ext cx="4037012" cy="4188315"/>
          </a:xfrm>
          <a:prstGeom prst="rect">
            <a:avLst/>
          </a:prstGeom>
          <a:noFill/>
          <a:ln>
            <a:noFill/>
          </a:ln>
        </p:spPr>
      </p:pic>
      <p:pic>
        <p:nvPicPr>
          <p:cNvPr id="11" name="Google Shape;11;p1"/>
          <p:cNvPicPr preferRelativeResize="0"/>
          <p:nvPr/>
        </p:nvPicPr>
        <p:blipFill rotWithShape="1">
          <a:blip r:embed="rId21">
            <a:alphaModFix/>
          </a:blip>
          <a:srcRect l="35640"/>
          <a:stretch/>
        </p:blipFill>
        <p:spPr>
          <a:xfrm>
            <a:off x="0" y="2892347"/>
            <a:ext cx="1522412" cy="2365453"/>
          </a:xfrm>
          <a:prstGeom prst="rect">
            <a:avLst/>
          </a:prstGeom>
          <a:noFill/>
          <a:ln>
            <a:noFill/>
          </a:ln>
        </p:spPr>
      </p:pic>
      <p:sp>
        <p:nvSpPr>
          <p:cNvPr id="12" name="Google Shape;12;p1"/>
          <p:cNvSpPr/>
          <p:nvPr/>
        </p:nvSpPr>
        <p:spPr>
          <a:xfrm>
            <a:off x="8609012" y="1676400"/>
            <a:ext cx="2819400" cy="2819400"/>
          </a:xfrm>
          <a:prstGeom prst="ellipse">
            <a:avLst/>
          </a:prstGeom>
          <a:gradFill>
            <a:gsLst>
              <a:gs pos="0">
                <a:srgbClr val="4CB9C3">
                  <a:alpha val="6666"/>
                </a:srgbClr>
              </a:gs>
              <a:gs pos="36000">
                <a:srgbClr val="4CB9C3">
                  <a:alpha val="5882"/>
                </a:srgbClr>
              </a:gs>
              <a:gs pos="69000">
                <a:srgbClr val="4CB9C3">
                  <a:alpha val="0"/>
                </a:srgbClr>
              </a:gs>
              <a:gs pos="100000">
                <a:srgbClr val="4CB9C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 name="Google Shape;13;p1"/>
          <p:cNvPicPr preferRelativeResize="0"/>
          <p:nvPr/>
        </p:nvPicPr>
        <p:blipFill rotWithShape="1">
          <a:blip r:embed="rId22">
            <a:alphaModFix/>
          </a:blip>
          <a:srcRect t="28812"/>
          <a:stretch/>
        </p:blipFill>
        <p:spPr>
          <a:xfrm>
            <a:off x="7999412" y="0"/>
            <a:ext cx="1603387" cy="1141407"/>
          </a:xfrm>
          <a:prstGeom prst="rect">
            <a:avLst/>
          </a:prstGeom>
          <a:noFill/>
          <a:ln>
            <a:noFill/>
          </a:ln>
        </p:spPr>
      </p:pic>
      <p:pic>
        <p:nvPicPr>
          <p:cNvPr id="14" name="Google Shape;14;p1"/>
          <p:cNvPicPr preferRelativeResize="0"/>
          <p:nvPr/>
        </p:nvPicPr>
        <p:blipFill rotWithShape="1">
          <a:blip r:embed="rId23">
            <a:alphaModFix/>
          </a:blip>
          <a:srcRect b="23320"/>
          <a:stretch/>
        </p:blipFill>
        <p:spPr>
          <a:xfrm>
            <a:off x="8605878" y="6096000"/>
            <a:ext cx="993734" cy="762000"/>
          </a:xfrm>
          <a:prstGeom prst="rect">
            <a:avLst/>
          </a:prstGeom>
          <a:noFill/>
          <a:ln>
            <a:noFill/>
          </a:ln>
        </p:spPr>
      </p:pic>
      <p:sp>
        <p:nvSpPr>
          <p:cNvPr id="15" name="Google Shape;15;p1"/>
          <p:cNvSpPr/>
          <p:nvPr/>
        </p:nvSpPr>
        <p:spPr>
          <a:xfrm>
            <a:off x="10437812" y="0"/>
            <a:ext cx="685800" cy="1143000"/>
          </a:xfrm>
          <a:prstGeom prst="rect">
            <a:avLst/>
          </a:prstGeom>
          <a:solidFill>
            <a:schemeClr val="accent1"/>
          </a:solidFill>
          <a:ln>
            <a:noFill/>
          </a:ln>
          <a:effectLst>
            <a:outerShdw blurRad="38100" dist="25400" dir="5400000" rotWithShape="0">
              <a:srgbClr val="000000">
                <a:alpha val="44705"/>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lt2"/>
              </a:buClr>
              <a:buSzPts val="4200"/>
              <a:buFont typeface="Century Gothic"/>
              <a:buNone/>
              <a:defRPr sz="4200" b="0" i="0" u="none" strike="noStrike" cap="none">
                <a:solidFill>
                  <a:schemeClr val="lt2"/>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7" name="Google Shape;17;p1"/>
          <p:cNvSpPr txBox="1">
            <a:spLocks noGrp="1"/>
          </p:cNvSpPr>
          <p:nvPr>
            <p:ph type="body" idx="1"/>
          </p:nvPr>
        </p:nvSpPr>
        <p:spPr>
          <a:xfrm>
            <a:off x="1103312" y="2052918"/>
            <a:ext cx="8946541" cy="4195481"/>
          </a:xfrm>
          <a:prstGeom prst="rect">
            <a:avLst/>
          </a:prstGeom>
          <a:noFill/>
          <a:ln>
            <a:noFill/>
          </a:ln>
        </p:spPr>
        <p:txBody>
          <a:bodyPr spcFirstLastPara="1" wrap="square" lIns="91425" tIns="45700" rIns="91425" bIns="45700" anchor="t" anchorCtr="0"/>
          <a:lstStyle>
            <a:lvl1pPr marL="457200" marR="0" lvl="0" indent="-330200" algn="l" rtl="0">
              <a:spcBef>
                <a:spcPts val="1000"/>
              </a:spcBef>
              <a:spcAft>
                <a:spcPts val="0"/>
              </a:spcAft>
              <a:buClr>
                <a:srgbClr val="86D1D8"/>
              </a:buClr>
              <a:buSzPts val="1600"/>
              <a:buFont typeface="Noto Sans Symbols"/>
              <a:buChar char="▶"/>
              <a:defRPr sz="2000" b="0" i="0" u="none" strike="noStrike" cap="none">
                <a:solidFill>
                  <a:schemeClr val="lt1"/>
                </a:solidFill>
                <a:latin typeface="Century Gothic"/>
                <a:ea typeface="Century Gothic"/>
                <a:cs typeface="Century Gothic"/>
                <a:sym typeface="Century Gothic"/>
              </a:defRPr>
            </a:lvl1pPr>
            <a:lvl2pPr marL="914400" marR="0" lvl="1" indent="-320040" algn="l" rtl="0">
              <a:spcBef>
                <a:spcPts val="1000"/>
              </a:spcBef>
              <a:spcAft>
                <a:spcPts val="0"/>
              </a:spcAft>
              <a:buClr>
                <a:srgbClr val="86D1D8"/>
              </a:buClr>
              <a:buSzPts val="1440"/>
              <a:buFont typeface="Noto Sans Symbols"/>
              <a:buChar char="▶"/>
              <a:defRPr sz="1800" b="0" i="0" u="none" strike="noStrike" cap="none">
                <a:solidFill>
                  <a:schemeClr val="lt1"/>
                </a:solidFill>
                <a:latin typeface="Century Gothic"/>
                <a:ea typeface="Century Gothic"/>
                <a:cs typeface="Century Gothic"/>
                <a:sym typeface="Century Gothic"/>
              </a:defRPr>
            </a:lvl2pPr>
            <a:lvl3pPr marL="1371600" marR="0" lvl="2" indent="-309880" algn="l" rtl="0">
              <a:spcBef>
                <a:spcPts val="1000"/>
              </a:spcBef>
              <a:spcAft>
                <a:spcPts val="0"/>
              </a:spcAft>
              <a:buClr>
                <a:srgbClr val="86D1D8"/>
              </a:buClr>
              <a:buSzPts val="1280"/>
              <a:buFont typeface="Noto Sans Symbols"/>
              <a:buChar char="▶"/>
              <a:defRPr sz="1600" b="0" i="0" u="none" strike="noStrike" cap="none">
                <a:solidFill>
                  <a:schemeClr val="lt1"/>
                </a:solidFill>
                <a:latin typeface="Century Gothic"/>
                <a:ea typeface="Century Gothic"/>
                <a:cs typeface="Century Gothic"/>
                <a:sym typeface="Century Gothic"/>
              </a:defRPr>
            </a:lvl3pPr>
            <a:lvl4pPr marL="1828800" marR="0" lvl="3" indent="-299719"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4pPr>
            <a:lvl5pPr marL="2286000" marR="0" lvl="4"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5pPr>
            <a:lvl6pPr marL="2743200" marR="0" lvl="5"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6pPr>
            <a:lvl7pPr marL="3200400" marR="0" lvl="6"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7pPr>
            <a:lvl8pPr marL="3657600" marR="0" lvl="7"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8pPr>
            <a:lvl9pPr marL="4114800" marR="0" lvl="8" indent="-299720" algn="l" rtl="0">
              <a:spcBef>
                <a:spcPts val="1000"/>
              </a:spcBef>
              <a:spcAft>
                <a:spcPts val="0"/>
              </a:spcAft>
              <a:buClr>
                <a:srgbClr val="86D1D8"/>
              </a:buClr>
              <a:buSzPts val="1120"/>
              <a:buFont typeface="Noto Sans Symbols"/>
              <a:buChar char="▶"/>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18" name="Google Shape;18;p1"/>
          <p:cNvSpPr txBox="1">
            <a:spLocks noGrp="1"/>
          </p:cNvSpPr>
          <p:nvPr>
            <p:ph type="dt" idx="10"/>
          </p:nvPr>
        </p:nvSpPr>
        <p:spPr>
          <a:xfrm rot="5400000">
            <a:off x="10155639" y="1790701"/>
            <a:ext cx="990599" cy="304799"/>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9" name="Google Shape;19;p1"/>
          <p:cNvSpPr txBox="1">
            <a:spLocks noGrp="1"/>
          </p:cNvSpPr>
          <p:nvPr>
            <p:ph type="ftr" idx="11"/>
          </p:nvPr>
        </p:nvSpPr>
        <p:spPr>
          <a:xfrm rot="5400000">
            <a:off x="8951573" y="3225297"/>
            <a:ext cx="3859795" cy="30480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1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0" name="Google Shape;20;p1"/>
          <p:cNvSpPr txBox="1">
            <a:spLocks noGrp="1"/>
          </p:cNvSpPr>
          <p:nvPr>
            <p:ph type="sldNum" idx="12"/>
          </p:nvPr>
        </p:nvSpPr>
        <p:spPr>
          <a:xfrm>
            <a:off x="10352540" y="295729"/>
            <a:ext cx="838199" cy="767687"/>
          </a:xfrm>
          <a:prstGeom prst="rect">
            <a:avLst/>
          </a:prstGeom>
          <a:noFill/>
          <a:ln>
            <a:noFill/>
          </a:ln>
        </p:spPr>
        <p:txBody>
          <a:bodyPr spcFirstLastPara="1" wrap="square" lIns="91425" tIns="45700" rIns="91425" bIns="45700" anchor="b" anchorCtr="0">
            <a:noAutofit/>
          </a:bodyPr>
          <a:lstStyle>
            <a:lvl1pPr marL="0" marR="0" lvl="0" indent="0" algn="ctr" rtl="0">
              <a:spcBef>
                <a:spcPts val="0"/>
              </a:spcBef>
              <a:buNone/>
              <a:defRPr sz="2800" b="0" i="0" u="none" strike="noStrike" cap="none">
                <a:solidFill>
                  <a:schemeClr val="lt1"/>
                </a:solidFill>
                <a:latin typeface="Century Gothic"/>
                <a:ea typeface="Century Gothic"/>
                <a:cs typeface="Century Gothic"/>
                <a:sym typeface="Century Gothic"/>
              </a:defRPr>
            </a:lvl1pPr>
            <a:lvl2pPr marL="0" marR="0" lvl="1" indent="0" algn="ctr" rtl="0">
              <a:spcBef>
                <a:spcPts val="0"/>
              </a:spcBef>
              <a:buNone/>
              <a:defRPr sz="2800" b="0" i="0" u="none" strike="noStrike" cap="none">
                <a:solidFill>
                  <a:schemeClr val="lt1"/>
                </a:solidFill>
                <a:latin typeface="Century Gothic"/>
                <a:ea typeface="Century Gothic"/>
                <a:cs typeface="Century Gothic"/>
                <a:sym typeface="Century Gothic"/>
              </a:defRPr>
            </a:lvl2pPr>
            <a:lvl3pPr marL="0" marR="0" lvl="2" indent="0" algn="ctr" rtl="0">
              <a:spcBef>
                <a:spcPts val="0"/>
              </a:spcBef>
              <a:buNone/>
              <a:defRPr sz="2800" b="0" i="0" u="none" strike="noStrike" cap="none">
                <a:solidFill>
                  <a:schemeClr val="lt1"/>
                </a:solidFill>
                <a:latin typeface="Century Gothic"/>
                <a:ea typeface="Century Gothic"/>
                <a:cs typeface="Century Gothic"/>
                <a:sym typeface="Century Gothic"/>
              </a:defRPr>
            </a:lvl3pPr>
            <a:lvl4pPr marL="0" marR="0" lvl="3" indent="0" algn="ctr" rtl="0">
              <a:spcBef>
                <a:spcPts val="0"/>
              </a:spcBef>
              <a:buNone/>
              <a:defRPr sz="2800" b="0" i="0" u="none" strike="noStrike" cap="none">
                <a:solidFill>
                  <a:schemeClr val="lt1"/>
                </a:solidFill>
                <a:latin typeface="Century Gothic"/>
                <a:ea typeface="Century Gothic"/>
                <a:cs typeface="Century Gothic"/>
                <a:sym typeface="Century Gothic"/>
              </a:defRPr>
            </a:lvl4pPr>
            <a:lvl5pPr marL="0" marR="0" lvl="4" indent="0" algn="ctr" rtl="0">
              <a:spcBef>
                <a:spcPts val="0"/>
              </a:spcBef>
              <a:buNone/>
              <a:defRPr sz="2800" b="0" i="0" u="none" strike="noStrike" cap="none">
                <a:solidFill>
                  <a:schemeClr val="lt1"/>
                </a:solidFill>
                <a:latin typeface="Century Gothic"/>
                <a:ea typeface="Century Gothic"/>
                <a:cs typeface="Century Gothic"/>
                <a:sym typeface="Century Gothic"/>
              </a:defRPr>
            </a:lvl5pPr>
            <a:lvl6pPr marL="0" marR="0" lvl="5" indent="0" algn="ctr" rtl="0">
              <a:spcBef>
                <a:spcPts val="0"/>
              </a:spcBef>
              <a:buNone/>
              <a:defRPr sz="2800" b="0" i="0" u="none" strike="noStrike" cap="none">
                <a:solidFill>
                  <a:schemeClr val="lt1"/>
                </a:solidFill>
                <a:latin typeface="Century Gothic"/>
                <a:ea typeface="Century Gothic"/>
                <a:cs typeface="Century Gothic"/>
                <a:sym typeface="Century Gothic"/>
              </a:defRPr>
            </a:lvl6pPr>
            <a:lvl7pPr marL="0" marR="0" lvl="6" indent="0" algn="ctr" rtl="0">
              <a:spcBef>
                <a:spcPts val="0"/>
              </a:spcBef>
              <a:buNone/>
              <a:defRPr sz="2800" b="0" i="0" u="none" strike="noStrike" cap="none">
                <a:solidFill>
                  <a:schemeClr val="lt1"/>
                </a:solidFill>
                <a:latin typeface="Century Gothic"/>
                <a:ea typeface="Century Gothic"/>
                <a:cs typeface="Century Gothic"/>
                <a:sym typeface="Century Gothic"/>
              </a:defRPr>
            </a:lvl7pPr>
            <a:lvl8pPr marL="0" marR="0" lvl="7" indent="0" algn="ctr" rtl="0">
              <a:spcBef>
                <a:spcPts val="0"/>
              </a:spcBef>
              <a:buNone/>
              <a:defRPr sz="2800" b="0" i="0" u="none" strike="noStrike" cap="none">
                <a:solidFill>
                  <a:schemeClr val="lt1"/>
                </a:solidFill>
                <a:latin typeface="Century Gothic"/>
                <a:ea typeface="Century Gothic"/>
                <a:cs typeface="Century Gothic"/>
                <a:sym typeface="Century Gothic"/>
              </a:defRPr>
            </a:lvl8pPr>
            <a:lvl9pPr marL="0" marR="0" lvl="8" indent="0" algn="ctr" rtl="0">
              <a:spcBef>
                <a:spcPts val="0"/>
              </a:spcBef>
              <a:buNone/>
              <a:defRPr sz="2800" b="0" i="0" u="none" strike="noStrike" cap="none">
                <a:solidFill>
                  <a:schemeClr val="lt1"/>
                </a:solidFill>
                <a:latin typeface="Century Gothic"/>
                <a:ea typeface="Century Gothic"/>
                <a:cs typeface="Century Gothic"/>
                <a:sym typeface="Century Gothic"/>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spark.apache.org/docs/1.6.0/api/python/pyspark.mllib.html#module-pyspark.mllib.regression" TargetMode="External"/><Relationship Id="rId3" Type="http://schemas.openxmlformats.org/officeDocument/2006/relationships/hyperlink" Target="https://www.yelp.com/dataset" TargetMode="External"/><Relationship Id="rId7" Type="http://schemas.openxmlformats.org/officeDocument/2006/relationships/hyperlink" Target="http://www.ebc.cat/2015/01/05/how-to-rank-restaurant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spark.apache.org/docs/1.6.1/api/python/index.html" TargetMode="External"/><Relationship Id="rId5" Type="http://schemas.openxmlformats.org/officeDocument/2006/relationships/hyperlink" Target="https://github.com/" TargetMode="External"/><Relationship Id="rId10" Type="http://schemas.openxmlformats.org/officeDocument/2006/relationships/image" Target="../media/image8.png"/><Relationship Id="rId4" Type="http://schemas.openxmlformats.org/officeDocument/2006/relationships/hyperlink" Target="https://stackoverflow.com/" TargetMode="External"/><Relationship Id="rId9" Type="http://schemas.openxmlformats.org/officeDocument/2006/relationships/hyperlink" Target="https://spark.apache.org/docs/1.6.0/api/python/pyspark.mllib.html#module-pyspark.mllib.evaluation"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1"/>
        <p:cNvGrpSpPr/>
        <p:nvPr/>
      </p:nvGrpSpPr>
      <p:grpSpPr>
        <a:xfrm>
          <a:off x="0" y="0"/>
          <a:ext cx="0" cy="0"/>
          <a:chOff x="0" y="0"/>
          <a:chExt cx="0" cy="0"/>
        </a:xfrm>
      </p:grpSpPr>
      <p:sp>
        <p:nvSpPr>
          <p:cNvPr id="152" name="Google Shape;152;p19"/>
          <p:cNvSpPr txBox="1">
            <a:spLocks noGrp="1"/>
          </p:cNvSpPr>
          <p:nvPr>
            <p:ph type="ctrTitle"/>
          </p:nvPr>
        </p:nvSpPr>
        <p:spPr>
          <a:xfrm>
            <a:off x="412645" y="438329"/>
            <a:ext cx="10880036" cy="3329581"/>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4800"/>
              <a:buFont typeface="Century Gothic"/>
              <a:buNone/>
            </a:pPr>
            <a:r>
              <a:rPr lang="en-US" sz="4800">
                <a:solidFill>
                  <a:schemeClr val="lt1"/>
                </a:solidFill>
              </a:rPr>
              <a:t>Yelp Academic Data Analysis</a:t>
            </a:r>
            <a:endParaRPr/>
          </a:p>
        </p:txBody>
      </p:sp>
      <p:sp>
        <p:nvSpPr>
          <p:cNvPr id="153" name="Google Shape;153;p19"/>
          <p:cNvSpPr txBox="1">
            <a:spLocks noGrp="1"/>
          </p:cNvSpPr>
          <p:nvPr>
            <p:ph type="subTitle" idx="1"/>
          </p:nvPr>
        </p:nvSpPr>
        <p:spPr>
          <a:xfrm>
            <a:off x="655982" y="2103119"/>
            <a:ext cx="10880036" cy="1424636"/>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1600"/>
              <a:buNone/>
            </a:pPr>
            <a:endParaRPr b="1">
              <a:solidFill>
                <a:schemeClr val="lt1"/>
              </a:solidFill>
            </a:endParaRPr>
          </a:p>
          <a:p>
            <a:pPr marL="0" lvl="0" indent="0" algn="ctr" rtl="0">
              <a:spcBef>
                <a:spcPts val="1000"/>
              </a:spcBef>
              <a:spcAft>
                <a:spcPts val="0"/>
              </a:spcAft>
              <a:buSzPts val="1600"/>
              <a:buNone/>
            </a:pPr>
            <a:r>
              <a:rPr lang="en-US" b="1">
                <a:solidFill>
                  <a:schemeClr val="lt1"/>
                </a:solidFill>
              </a:rPr>
              <a:t>GROUP 10 - BIG DATA PROJECT</a:t>
            </a:r>
            <a:endParaRPr>
              <a:solidFill>
                <a:schemeClr val="lt1"/>
              </a:solidFill>
            </a:endParaRPr>
          </a:p>
        </p:txBody>
      </p:sp>
      <p:sp>
        <p:nvSpPr>
          <p:cNvPr id="154" name="Google Shape;154;p19"/>
          <p:cNvSpPr txBox="1"/>
          <p:nvPr/>
        </p:nvSpPr>
        <p:spPr>
          <a:xfrm>
            <a:off x="412645" y="3866666"/>
            <a:ext cx="10880036" cy="1789043"/>
          </a:xfrm>
          <a:prstGeom prst="rect">
            <a:avLst/>
          </a:prstGeom>
          <a:noFill/>
          <a:ln>
            <a:noFill/>
          </a:ln>
        </p:spPr>
        <p:txBody>
          <a:bodyPr spcFirstLastPara="1" wrap="square" lIns="91425" tIns="45700" rIns="91425" bIns="45700" anchor="t" anchorCtr="0">
            <a:noAutofit/>
          </a:bodyPr>
          <a:lstStyle/>
          <a:p>
            <a:pPr marL="0" marR="0" lvl="0" indent="0" algn="ctr" rtl="0">
              <a:lnSpc>
                <a:spcPct val="110000"/>
              </a:lnSpc>
              <a:spcBef>
                <a:spcPts val="0"/>
              </a:spcBef>
              <a:spcAft>
                <a:spcPts val="0"/>
              </a:spcAft>
              <a:buClr>
                <a:schemeClr val="accent1"/>
              </a:buClr>
              <a:buSzPts val="1600"/>
              <a:buFont typeface="Noto Sans Symbols"/>
              <a:buNone/>
            </a:pPr>
            <a:r>
              <a:rPr lang="en-US" sz="2000" b="1" i="0" u="sng" strike="noStrike" cap="none">
                <a:solidFill>
                  <a:schemeClr val="lt1"/>
                </a:solidFill>
                <a:latin typeface="Century Gothic"/>
                <a:ea typeface="Century Gothic"/>
                <a:cs typeface="Century Gothic"/>
                <a:sym typeface="Century Gothic"/>
              </a:rPr>
              <a:t>GROUP MEMBERS:</a:t>
            </a:r>
            <a:endParaRPr/>
          </a:p>
          <a:p>
            <a:pPr marL="0" marR="0" lvl="0" indent="0" algn="ctr" rtl="0">
              <a:lnSpc>
                <a:spcPct val="110000"/>
              </a:lnSpc>
              <a:spcBef>
                <a:spcPts val="0"/>
              </a:spcBef>
              <a:spcAft>
                <a:spcPts val="0"/>
              </a:spcAft>
              <a:buClr>
                <a:schemeClr val="accent1"/>
              </a:buClr>
              <a:buSzPts val="1600"/>
              <a:buFont typeface="Noto Sans Symbols"/>
              <a:buNone/>
            </a:pPr>
            <a:endParaRPr sz="2000" b="0" i="0" u="none" strike="noStrike" cap="none">
              <a:solidFill>
                <a:schemeClr val="lt1"/>
              </a:solidFill>
              <a:latin typeface="Century Gothic"/>
              <a:ea typeface="Century Gothic"/>
              <a:cs typeface="Century Gothic"/>
              <a:sym typeface="Century Gothic"/>
            </a:endParaRPr>
          </a:p>
          <a:p>
            <a:pPr marL="0" marR="0" lvl="0" indent="0" algn="ctr" rtl="0">
              <a:lnSpc>
                <a:spcPct val="110000"/>
              </a:lnSpc>
              <a:spcBef>
                <a:spcPts val="0"/>
              </a:spcBef>
              <a:spcAft>
                <a:spcPts val="0"/>
              </a:spcAft>
              <a:buClr>
                <a:schemeClr val="accent1"/>
              </a:buClr>
              <a:buSzPts val="1600"/>
              <a:buFont typeface="Noto Sans Symbols"/>
              <a:buNone/>
            </a:pPr>
            <a:r>
              <a:rPr lang="en-US" sz="2000" b="1" i="0" u="none" strike="noStrike" cap="none">
                <a:solidFill>
                  <a:schemeClr val="lt1"/>
                </a:solidFill>
                <a:latin typeface="Century Gothic"/>
                <a:ea typeface="Century Gothic"/>
                <a:cs typeface="Century Gothic"/>
                <a:sym typeface="Century Gothic"/>
              </a:rPr>
              <a:t>MANASA BELLAMKONDA</a:t>
            </a:r>
            <a:endParaRPr/>
          </a:p>
          <a:p>
            <a:pPr marL="0" marR="0" lvl="0" indent="0" algn="ctr" rtl="0">
              <a:lnSpc>
                <a:spcPct val="110000"/>
              </a:lnSpc>
              <a:spcBef>
                <a:spcPts val="0"/>
              </a:spcBef>
              <a:spcAft>
                <a:spcPts val="0"/>
              </a:spcAft>
              <a:buClr>
                <a:schemeClr val="accent1"/>
              </a:buClr>
              <a:buSzPts val="1600"/>
              <a:buFont typeface="Noto Sans Symbols"/>
              <a:buNone/>
            </a:pPr>
            <a:r>
              <a:rPr lang="en-US" sz="2000" b="1" i="0" u="none" strike="noStrike" cap="none">
                <a:solidFill>
                  <a:schemeClr val="lt1"/>
                </a:solidFill>
                <a:latin typeface="Century Gothic"/>
                <a:ea typeface="Century Gothic"/>
                <a:cs typeface="Century Gothic"/>
                <a:sym typeface="Century Gothic"/>
              </a:rPr>
              <a:t>PRACHI GUPTA</a:t>
            </a:r>
            <a:endParaRPr/>
          </a:p>
          <a:p>
            <a:pPr marL="0" marR="0" lvl="0" indent="0" algn="ctr" rtl="0">
              <a:lnSpc>
                <a:spcPct val="110000"/>
              </a:lnSpc>
              <a:spcBef>
                <a:spcPts val="0"/>
              </a:spcBef>
              <a:spcAft>
                <a:spcPts val="0"/>
              </a:spcAft>
              <a:buClr>
                <a:schemeClr val="accent1"/>
              </a:buClr>
              <a:buSzPts val="1600"/>
              <a:buFont typeface="Noto Sans Symbols"/>
              <a:buNone/>
            </a:pPr>
            <a:r>
              <a:rPr lang="en-US" sz="2000" b="1" i="0" u="none" strike="noStrike" cap="none">
                <a:solidFill>
                  <a:schemeClr val="lt1"/>
                </a:solidFill>
                <a:latin typeface="Century Gothic"/>
                <a:ea typeface="Century Gothic"/>
                <a:cs typeface="Century Gothic"/>
                <a:sym typeface="Century Gothic"/>
              </a:rPr>
              <a:t>PRIYANKA SARIYA</a:t>
            </a:r>
            <a:endParaRPr sz="2000" b="0" i="0" u="none" strike="noStrike" cap="none">
              <a:solidFill>
                <a:schemeClr val="lt1"/>
              </a:solidFill>
              <a:latin typeface="Century Gothic"/>
              <a:ea typeface="Century Gothic"/>
              <a:cs typeface="Century Gothic"/>
              <a:sym typeface="Century Gothic"/>
            </a:endParaRPr>
          </a:p>
          <a:p>
            <a:pPr marL="0" marR="0" lvl="0" indent="0" algn="ctr" rtl="0">
              <a:lnSpc>
                <a:spcPct val="110000"/>
              </a:lnSpc>
              <a:spcBef>
                <a:spcPts val="0"/>
              </a:spcBef>
              <a:spcAft>
                <a:spcPts val="0"/>
              </a:spcAft>
              <a:buClr>
                <a:schemeClr val="accent1"/>
              </a:buClr>
              <a:buSzPts val="1600"/>
              <a:buFont typeface="Noto Sans Symbols"/>
              <a:buNone/>
            </a:pPr>
            <a:endParaRPr sz="2000" b="0" i="0" u="none" strike="noStrike" cap="none">
              <a:solidFill>
                <a:schemeClr val="lt1"/>
              </a:solidFill>
              <a:latin typeface="Century Gothic"/>
              <a:ea typeface="Century Gothic"/>
              <a:cs typeface="Century Gothic"/>
              <a:sym typeface="Century Gothic"/>
            </a:endParaRPr>
          </a:p>
        </p:txBody>
      </p:sp>
      <p:pic>
        <p:nvPicPr>
          <p:cNvPr id="155" name="Google Shape;155;p19"/>
          <p:cNvPicPr preferRelativeResize="0"/>
          <p:nvPr/>
        </p:nvPicPr>
        <p:blipFill rotWithShape="1">
          <a:blip r:embed="rId4">
            <a:alphaModFix/>
          </a:blip>
          <a:srcRect/>
          <a:stretch/>
        </p:blipFill>
        <p:spPr>
          <a:xfrm>
            <a:off x="7925207" y="2103120"/>
            <a:ext cx="4437244" cy="443724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a:spLocks noGrp="1"/>
          </p:cNvSpPr>
          <p:nvPr>
            <p:ph type="title"/>
          </p:nvPr>
        </p:nvSpPr>
        <p:spPr>
          <a:xfrm>
            <a:off x="646111" y="26983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Analysis Part 1 </a:t>
            </a:r>
            <a:endParaRPr/>
          </a:p>
        </p:txBody>
      </p:sp>
      <p:sp>
        <p:nvSpPr>
          <p:cNvPr id="236" name="Google Shape;236;p28"/>
          <p:cNvSpPr txBox="1">
            <a:spLocks noGrp="1"/>
          </p:cNvSpPr>
          <p:nvPr>
            <p:ph type="body" idx="1"/>
          </p:nvPr>
        </p:nvSpPr>
        <p:spPr>
          <a:xfrm>
            <a:off x="727392" y="1565239"/>
            <a:ext cx="11464608" cy="44899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a:t>Review Analysis:</a:t>
            </a:r>
            <a:endParaRPr/>
          </a:p>
          <a:p>
            <a:pPr marL="342900" lvl="0" indent="-271780" algn="l" rtl="0">
              <a:spcBef>
                <a:spcPts val="1000"/>
              </a:spcBef>
              <a:spcAft>
                <a:spcPts val="0"/>
              </a:spcAft>
              <a:buSzPts val="1120"/>
              <a:buNone/>
            </a:pPr>
            <a:endParaRPr sz="1400"/>
          </a:p>
          <a:p>
            <a:pPr marL="742950" lvl="1" indent="-285750" algn="l" rtl="0">
              <a:spcBef>
                <a:spcPts val="1000"/>
              </a:spcBef>
              <a:spcAft>
                <a:spcPts val="0"/>
              </a:spcAft>
              <a:buSzPts val="1120"/>
              <a:buChar char="▶"/>
            </a:pPr>
            <a:r>
              <a:rPr lang="en-US" sz="1400"/>
              <a:t>To perform this, we downloaded the stop words from NLTK library, and created a function to run following actions;</a:t>
            </a:r>
            <a:endParaRPr/>
          </a:p>
          <a:p>
            <a:pPr marL="1143000" lvl="2" indent="-228600" algn="l" rtl="0">
              <a:spcBef>
                <a:spcPts val="1000"/>
              </a:spcBef>
              <a:spcAft>
                <a:spcPts val="0"/>
              </a:spcAft>
              <a:buSzPts val="1120"/>
              <a:buChar char="▶"/>
            </a:pPr>
            <a:r>
              <a:rPr lang="en-US" sz="1400"/>
              <a:t>Converting the statements into Individual words</a:t>
            </a:r>
            <a:endParaRPr/>
          </a:p>
          <a:p>
            <a:pPr marL="1143000" lvl="2" indent="-228600" algn="l" rtl="0">
              <a:spcBef>
                <a:spcPts val="1000"/>
              </a:spcBef>
              <a:spcAft>
                <a:spcPts val="0"/>
              </a:spcAft>
              <a:buSzPts val="1120"/>
              <a:buChar char="▶"/>
            </a:pPr>
            <a:r>
              <a:rPr lang="en-US" sz="1400"/>
              <a:t>To remove stop words from statement</a:t>
            </a:r>
            <a:endParaRPr/>
          </a:p>
          <a:p>
            <a:pPr marL="1143000" lvl="2" indent="-228600" algn="l" rtl="0">
              <a:spcBef>
                <a:spcPts val="1000"/>
              </a:spcBef>
              <a:spcAft>
                <a:spcPts val="0"/>
              </a:spcAft>
              <a:buSzPts val="1120"/>
              <a:buChar char="▶"/>
            </a:pPr>
            <a:r>
              <a:rPr lang="en-US" sz="1400"/>
              <a:t>To remove Punctuation</a:t>
            </a:r>
            <a:endParaRPr/>
          </a:p>
          <a:p>
            <a:pPr marL="1143000" lvl="2" indent="-228600" algn="l" rtl="0">
              <a:spcBef>
                <a:spcPts val="1000"/>
              </a:spcBef>
              <a:spcAft>
                <a:spcPts val="0"/>
              </a:spcAft>
              <a:buSzPts val="1120"/>
              <a:buChar char="▶"/>
            </a:pPr>
            <a:r>
              <a:rPr lang="en-US" sz="1400"/>
              <a:t>To return the clean text after running all the above actions </a:t>
            </a:r>
            <a:endParaRPr/>
          </a:p>
          <a:p>
            <a:pPr marL="742950" lvl="1" indent="-214630" algn="l" rtl="0">
              <a:spcBef>
                <a:spcPts val="1000"/>
              </a:spcBef>
              <a:spcAft>
                <a:spcPts val="0"/>
              </a:spcAft>
              <a:buSzPts val="1120"/>
              <a:buNone/>
            </a:pPr>
            <a:endParaRPr sz="1400"/>
          </a:p>
          <a:p>
            <a:pPr marL="742950" lvl="1" indent="-285750" algn="l" rtl="0">
              <a:spcBef>
                <a:spcPts val="1000"/>
              </a:spcBef>
              <a:spcAft>
                <a:spcPts val="0"/>
              </a:spcAft>
              <a:buSzPts val="1120"/>
              <a:buChar char="▶"/>
            </a:pPr>
            <a:r>
              <a:rPr lang="en-US" sz="1400"/>
              <a:t>After this, we divided the data into Training and Test dataset and ran Multinomial naïve bayes Theorem, to predict the rating of a positive or negative review.</a:t>
            </a:r>
            <a:endParaRPr/>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p:txBody>
      </p:sp>
      <p:pic>
        <p:nvPicPr>
          <p:cNvPr id="237" name="Google Shape;237;p28"/>
          <p:cNvPicPr preferRelativeResize="0"/>
          <p:nvPr/>
        </p:nvPicPr>
        <p:blipFill rotWithShape="1">
          <a:blip r:embed="rId3">
            <a:alphaModFix/>
          </a:blip>
          <a:srcRect/>
          <a:stretch/>
        </p:blipFill>
        <p:spPr>
          <a:xfrm>
            <a:off x="10318115" y="173355"/>
            <a:ext cx="888365" cy="8883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9"/>
          <p:cNvSpPr txBox="1">
            <a:spLocks noGrp="1"/>
          </p:cNvSpPr>
          <p:nvPr>
            <p:ph type="title"/>
          </p:nvPr>
        </p:nvSpPr>
        <p:spPr>
          <a:xfrm>
            <a:off x="646111" y="26983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Analysis Part 2 </a:t>
            </a:r>
            <a:endParaRPr/>
          </a:p>
        </p:txBody>
      </p:sp>
      <p:sp>
        <p:nvSpPr>
          <p:cNvPr id="243" name="Google Shape;243;p29"/>
          <p:cNvSpPr txBox="1">
            <a:spLocks noGrp="1"/>
          </p:cNvSpPr>
          <p:nvPr>
            <p:ph type="body" idx="1"/>
          </p:nvPr>
        </p:nvSpPr>
        <p:spPr>
          <a:xfrm>
            <a:off x="727400" y="1565248"/>
            <a:ext cx="10688400" cy="40080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a:t>Ranking a Restaurant</a:t>
            </a:r>
            <a:endParaRPr/>
          </a:p>
          <a:p>
            <a:pPr marL="457200" lvl="0" indent="0" algn="l" rtl="0">
              <a:spcBef>
                <a:spcPts val="1000"/>
              </a:spcBef>
              <a:spcAft>
                <a:spcPts val="0"/>
              </a:spcAft>
              <a:buSzPts val="1120"/>
              <a:buNone/>
            </a:pPr>
            <a:r>
              <a:rPr lang="en-US" sz="1400"/>
              <a:t>Now, the number of reviews for each restaurant is different, and so are the star ratings. We cannot rank restaurants simply based on their number of reviews or the stars received. Some restaurants have received 5 stars, even though they have just 1 review and some have received 3 stars with 500 reviews. So, to solve this problem we'll be calculating the ranking as follows</a:t>
            </a:r>
            <a:endParaRPr sz="1400"/>
          </a:p>
          <a:p>
            <a:pPr marL="0" lvl="0" indent="0" algn="l" rtl="0">
              <a:spcBef>
                <a:spcPts val="1000"/>
              </a:spcBef>
              <a:spcAft>
                <a:spcPts val="0"/>
              </a:spcAft>
              <a:buSzPts val="1120"/>
              <a:buNone/>
            </a:pPr>
            <a:r>
              <a:rPr lang="en-US" sz="1400"/>
              <a:t>            S = (w * R) + ((1 - w) * C)</a:t>
            </a:r>
            <a:endParaRPr/>
          </a:p>
          <a:p>
            <a:pPr marL="0" lvl="0" indent="0" algn="l" rtl="0">
              <a:spcBef>
                <a:spcPts val="1000"/>
              </a:spcBef>
              <a:spcAft>
                <a:spcPts val="0"/>
              </a:spcAft>
              <a:buSzPts val="1120"/>
              <a:buNone/>
            </a:pPr>
            <a:r>
              <a:rPr lang="en-US" sz="1400"/>
              <a:t>            w = v/(v+m)</a:t>
            </a:r>
            <a:endParaRPr/>
          </a:p>
          <a:p>
            <a:pPr marL="0" lvl="0" indent="0" algn="l" rtl="0">
              <a:spcBef>
                <a:spcPts val="1000"/>
              </a:spcBef>
              <a:spcAft>
                <a:spcPts val="0"/>
              </a:spcAft>
              <a:buSzPts val="1120"/>
              <a:buNone/>
            </a:pPr>
            <a:r>
              <a:rPr lang="en-US" sz="1400"/>
              <a:t>   where </a:t>
            </a:r>
            <a:endParaRPr/>
          </a:p>
          <a:p>
            <a:pPr marL="0" lvl="0" indent="0" algn="l" rtl="0">
              <a:spcBef>
                <a:spcPts val="0"/>
              </a:spcBef>
              <a:spcAft>
                <a:spcPts val="0"/>
              </a:spcAft>
              <a:buSzPts val="1120"/>
              <a:buNone/>
            </a:pPr>
            <a:r>
              <a:rPr lang="en-US" sz="1400"/>
              <a:t>        S = score of the restaurant</a:t>
            </a:r>
            <a:endParaRPr/>
          </a:p>
          <a:p>
            <a:pPr marL="0" lvl="0" indent="0" algn="l" rtl="0">
              <a:spcBef>
                <a:spcPts val="0"/>
              </a:spcBef>
              <a:spcAft>
                <a:spcPts val="0"/>
              </a:spcAft>
              <a:buSzPts val="1120"/>
              <a:buNone/>
            </a:pPr>
            <a:r>
              <a:rPr lang="en-US" sz="1400"/>
              <a:t>        R = average of user ratings for the restaurant</a:t>
            </a:r>
            <a:endParaRPr/>
          </a:p>
          <a:p>
            <a:pPr marL="0" lvl="0" indent="0" algn="l" rtl="0">
              <a:spcBef>
                <a:spcPts val="0"/>
              </a:spcBef>
              <a:spcAft>
                <a:spcPts val="0"/>
              </a:spcAft>
              <a:buSzPts val="1120"/>
              <a:buNone/>
            </a:pPr>
            <a:r>
              <a:rPr lang="en-US" sz="1400"/>
              <a:t>        C = average of user ratings for all restaurants</a:t>
            </a:r>
            <a:endParaRPr/>
          </a:p>
          <a:p>
            <a:pPr marL="0" lvl="0" indent="0" algn="l" rtl="0">
              <a:spcBef>
                <a:spcPts val="0"/>
              </a:spcBef>
              <a:spcAft>
                <a:spcPts val="0"/>
              </a:spcAft>
              <a:buSzPts val="1120"/>
              <a:buNone/>
            </a:pPr>
            <a:r>
              <a:rPr lang="en-US" sz="1400"/>
              <a:t>        w = weight assigned to R and computed as </a:t>
            </a:r>
            <a:endParaRPr sz="1400"/>
          </a:p>
          <a:p>
            <a:pPr marL="0" lvl="0" indent="0" algn="l" rtl="0">
              <a:spcBef>
                <a:spcPts val="0"/>
              </a:spcBef>
              <a:spcAft>
                <a:spcPts val="0"/>
              </a:spcAft>
              <a:buSzPts val="1120"/>
              <a:buNone/>
            </a:pPr>
            <a:r>
              <a:rPr lang="en-US" sz="1400"/>
              <a:t>		v/(v+m), </a:t>
            </a:r>
            <a:endParaRPr sz="1400"/>
          </a:p>
          <a:p>
            <a:pPr marL="0" lvl="0" indent="0" algn="l" rtl="0">
              <a:spcBef>
                <a:spcPts val="0"/>
              </a:spcBef>
              <a:spcAft>
                <a:spcPts val="0"/>
              </a:spcAft>
              <a:buSzPts val="1120"/>
              <a:buNone/>
            </a:pPr>
            <a:r>
              <a:rPr lang="en-US" sz="1400"/>
              <a:t>		where, </a:t>
            </a:r>
            <a:endParaRPr/>
          </a:p>
          <a:p>
            <a:pPr marL="0" lvl="0" indent="0" algn="l" rtl="0">
              <a:spcBef>
                <a:spcPts val="0"/>
              </a:spcBef>
              <a:spcAft>
                <a:spcPts val="0"/>
              </a:spcAft>
              <a:buSzPts val="1120"/>
              <a:buNone/>
            </a:pPr>
            <a:r>
              <a:rPr lang="en-US" sz="1400"/>
              <a:t>			v  = the number of user ratings for that restaurant,</a:t>
            </a:r>
            <a:endParaRPr/>
          </a:p>
          <a:p>
            <a:pPr marL="0" lvl="0" indent="0" algn="l" rtl="0">
              <a:spcBef>
                <a:spcPts val="0"/>
              </a:spcBef>
              <a:spcAft>
                <a:spcPts val="0"/>
              </a:spcAft>
              <a:buSzPts val="1120"/>
              <a:buNone/>
            </a:pPr>
            <a:r>
              <a:rPr lang="en-US" sz="1400"/>
              <a:t>			m = average number of reviews for all restaurants.</a:t>
            </a:r>
            <a:endParaRPr sz="1400"/>
          </a:p>
        </p:txBody>
      </p:sp>
      <p:pic>
        <p:nvPicPr>
          <p:cNvPr id="244" name="Google Shape;244;p29"/>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245" name="Google Shape;245;p29"/>
          <p:cNvPicPr preferRelativeResize="0"/>
          <p:nvPr/>
        </p:nvPicPr>
        <p:blipFill>
          <a:blip r:embed="rId4">
            <a:alphaModFix/>
          </a:blip>
          <a:stretch>
            <a:fillRect/>
          </a:stretch>
        </p:blipFill>
        <p:spPr>
          <a:xfrm>
            <a:off x="7681775" y="2865688"/>
            <a:ext cx="3733949" cy="3255962"/>
          </a:xfrm>
          <a:prstGeom prst="rect">
            <a:avLst/>
          </a:prstGeom>
          <a:noFill/>
          <a:ln>
            <a:noFill/>
          </a:ln>
        </p:spPr>
      </p:pic>
      <p:sp>
        <p:nvSpPr>
          <p:cNvPr id="246" name="Google Shape;246;p29"/>
          <p:cNvSpPr txBox="1">
            <a:spLocks noGrp="1"/>
          </p:cNvSpPr>
          <p:nvPr>
            <p:ph type="body" idx="1"/>
          </p:nvPr>
        </p:nvSpPr>
        <p:spPr>
          <a:xfrm>
            <a:off x="1184600" y="5685550"/>
            <a:ext cx="6497100" cy="888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120"/>
              <a:buNone/>
            </a:pPr>
            <a:r>
              <a:rPr lang="en-US" sz="1400"/>
              <a:t>When there are a lot of ratings for a restaurant (large v), w gets close to 1 and the score pays more attention to R rather than C. On the contrary, in a restaurant with a few ratings, v becomes small and w gets close to 0, which implies that the score places a lot of weight on C.</a:t>
            </a:r>
            <a:endParaRPr sz="1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0"/>
          <p:cNvSpPr txBox="1">
            <a:spLocks noGrp="1"/>
          </p:cNvSpPr>
          <p:nvPr>
            <p:ph type="title"/>
          </p:nvPr>
        </p:nvSpPr>
        <p:spPr>
          <a:xfrm>
            <a:off x="646111" y="26983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Analysis Part 2 </a:t>
            </a:r>
            <a:endParaRPr/>
          </a:p>
        </p:txBody>
      </p:sp>
      <p:sp>
        <p:nvSpPr>
          <p:cNvPr id="252" name="Google Shape;252;p30"/>
          <p:cNvSpPr txBox="1">
            <a:spLocks noGrp="1"/>
          </p:cNvSpPr>
          <p:nvPr>
            <p:ph type="body" idx="1"/>
          </p:nvPr>
        </p:nvSpPr>
        <p:spPr>
          <a:xfrm>
            <a:off x="727392" y="1565239"/>
            <a:ext cx="11464608" cy="44899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a:t>Frequency Analysis: </a:t>
            </a:r>
            <a:endParaRPr/>
          </a:p>
          <a:p>
            <a:pPr marL="342900" lvl="0" indent="-342900" algn="l" rtl="0">
              <a:spcBef>
                <a:spcPts val="1000"/>
              </a:spcBef>
              <a:spcAft>
                <a:spcPts val="0"/>
              </a:spcAft>
              <a:buSzPts val="1120"/>
              <a:buChar char="▶"/>
            </a:pPr>
            <a:r>
              <a:rPr lang="en-US" sz="1400"/>
              <a:t>For this, we have used SQLContext to run the queries and matplotlib to create Histograms on Phoenix dataset:</a:t>
            </a:r>
            <a:endParaRPr/>
          </a:p>
        </p:txBody>
      </p:sp>
      <p:pic>
        <p:nvPicPr>
          <p:cNvPr id="253" name="Google Shape;253;p30"/>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254" name="Google Shape;254;p30"/>
          <p:cNvPicPr preferRelativeResize="0"/>
          <p:nvPr/>
        </p:nvPicPr>
        <p:blipFill rotWithShape="1">
          <a:blip r:embed="rId4">
            <a:alphaModFix/>
          </a:blip>
          <a:srcRect/>
          <a:stretch/>
        </p:blipFill>
        <p:spPr>
          <a:xfrm>
            <a:off x="1072833" y="2773680"/>
            <a:ext cx="3864928" cy="3814482"/>
          </a:xfrm>
          <a:prstGeom prst="rect">
            <a:avLst/>
          </a:prstGeom>
          <a:noFill/>
          <a:ln>
            <a:noFill/>
          </a:ln>
        </p:spPr>
      </p:pic>
      <p:sp>
        <p:nvSpPr>
          <p:cNvPr id="255" name="Google Shape;255;p30"/>
          <p:cNvSpPr txBox="1"/>
          <p:nvPr/>
        </p:nvSpPr>
        <p:spPr>
          <a:xfrm>
            <a:off x="802640" y="2357121"/>
            <a:ext cx="4307839"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entury Gothic"/>
                <a:ea typeface="Century Gothic"/>
                <a:cs typeface="Century Gothic"/>
                <a:sym typeface="Century Gothic"/>
              </a:rPr>
              <a:t>Histogram on count of Restaurants for each star</a:t>
            </a:r>
            <a:endParaRPr/>
          </a:p>
        </p:txBody>
      </p:sp>
      <p:sp>
        <p:nvSpPr>
          <p:cNvPr id="256" name="Google Shape;256;p30"/>
          <p:cNvSpPr txBox="1"/>
          <p:nvPr/>
        </p:nvSpPr>
        <p:spPr>
          <a:xfrm>
            <a:off x="5269355" y="2382206"/>
            <a:ext cx="568356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entury Gothic"/>
                <a:ea typeface="Century Gothic"/>
                <a:cs typeface="Century Gothic"/>
                <a:sym typeface="Century Gothic"/>
              </a:rPr>
              <a:t>A bar graph to rank the Top 10 Restaurants in Phoenix</a:t>
            </a:r>
            <a:endParaRPr/>
          </a:p>
        </p:txBody>
      </p:sp>
      <p:sp>
        <p:nvSpPr>
          <p:cNvPr id="257" name="Google Shape;257;p30"/>
          <p:cNvSpPr txBox="1"/>
          <p:nvPr/>
        </p:nvSpPr>
        <p:spPr>
          <a:xfrm>
            <a:off x="5269355" y="4514667"/>
            <a:ext cx="6313487"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entury Gothic"/>
                <a:ea typeface="Century Gothic"/>
                <a:cs typeface="Century Gothic"/>
                <a:sym typeface="Century Gothic"/>
              </a:rPr>
              <a:t>A bar graph to show the count of reviews of these Top 10 Restaurants</a:t>
            </a:r>
            <a:endParaRPr/>
          </a:p>
        </p:txBody>
      </p:sp>
      <p:pic>
        <p:nvPicPr>
          <p:cNvPr id="258" name="Google Shape;258;p30"/>
          <p:cNvPicPr preferRelativeResize="0"/>
          <p:nvPr/>
        </p:nvPicPr>
        <p:blipFill rotWithShape="1">
          <a:blip r:embed="rId5">
            <a:alphaModFix/>
          </a:blip>
          <a:srcRect/>
          <a:stretch/>
        </p:blipFill>
        <p:spPr>
          <a:xfrm>
            <a:off x="5332838" y="2748949"/>
            <a:ext cx="5873642" cy="1756767"/>
          </a:xfrm>
          <a:prstGeom prst="rect">
            <a:avLst/>
          </a:prstGeom>
          <a:noFill/>
          <a:ln>
            <a:noFill/>
          </a:ln>
        </p:spPr>
      </p:pic>
      <p:pic>
        <p:nvPicPr>
          <p:cNvPr id="259" name="Google Shape;259;p30"/>
          <p:cNvPicPr preferRelativeResize="0"/>
          <p:nvPr/>
        </p:nvPicPr>
        <p:blipFill rotWithShape="1">
          <a:blip r:embed="rId6">
            <a:alphaModFix/>
          </a:blip>
          <a:srcRect/>
          <a:stretch/>
        </p:blipFill>
        <p:spPr>
          <a:xfrm>
            <a:off x="5332838" y="4831395"/>
            <a:ext cx="5873642" cy="175564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title"/>
          </p:nvPr>
        </p:nvSpPr>
        <p:spPr>
          <a:xfrm>
            <a:off x="646111" y="26983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Analysis Part 2 </a:t>
            </a:r>
            <a:endParaRPr/>
          </a:p>
        </p:txBody>
      </p:sp>
      <p:sp>
        <p:nvSpPr>
          <p:cNvPr id="265" name="Google Shape;265;p31"/>
          <p:cNvSpPr txBox="1">
            <a:spLocks noGrp="1"/>
          </p:cNvSpPr>
          <p:nvPr>
            <p:ph type="body" idx="1"/>
          </p:nvPr>
        </p:nvSpPr>
        <p:spPr>
          <a:xfrm>
            <a:off x="727392" y="1565239"/>
            <a:ext cx="10631171" cy="109223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dirty="0"/>
              <a:t>Pie Charts &amp; overlapping Histograms to compare ranks from stars</a:t>
            </a:r>
            <a:endParaRPr dirty="0"/>
          </a:p>
          <a:p>
            <a:pPr marL="742950" lvl="1" indent="-285750" algn="l" rtl="0">
              <a:spcBef>
                <a:spcPts val="1000"/>
              </a:spcBef>
              <a:spcAft>
                <a:spcPts val="0"/>
              </a:spcAft>
              <a:buSzPts val="960"/>
              <a:buChar char="▶"/>
            </a:pPr>
            <a:r>
              <a:rPr lang="en-US" sz="1200" dirty="0"/>
              <a:t>Interpretation: Because ranking is a better way to understand the position of a restaurant among all the restaurants</a:t>
            </a:r>
            <a:endParaRPr sz="1200" dirty="0"/>
          </a:p>
        </p:txBody>
      </p:sp>
      <p:pic>
        <p:nvPicPr>
          <p:cNvPr id="266" name="Google Shape;266;p31"/>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267" name="Google Shape;267;p31"/>
          <p:cNvPicPr preferRelativeResize="0"/>
          <p:nvPr/>
        </p:nvPicPr>
        <p:blipFill rotWithShape="1">
          <a:blip r:embed="rId4">
            <a:alphaModFix/>
          </a:blip>
          <a:srcRect/>
          <a:stretch/>
        </p:blipFill>
        <p:spPr>
          <a:xfrm>
            <a:off x="3732842" y="2988630"/>
            <a:ext cx="3568071" cy="3223568"/>
          </a:xfrm>
          <a:prstGeom prst="rect">
            <a:avLst/>
          </a:prstGeom>
          <a:noFill/>
          <a:ln>
            <a:noFill/>
          </a:ln>
        </p:spPr>
      </p:pic>
      <p:pic>
        <p:nvPicPr>
          <p:cNvPr id="268" name="Google Shape;268;p31"/>
          <p:cNvPicPr preferRelativeResize="0"/>
          <p:nvPr/>
        </p:nvPicPr>
        <p:blipFill rotWithShape="1">
          <a:blip r:embed="rId5">
            <a:alphaModFix/>
          </a:blip>
          <a:srcRect/>
          <a:stretch/>
        </p:blipFill>
        <p:spPr>
          <a:xfrm>
            <a:off x="300039" y="2979633"/>
            <a:ext cx="3200400" cy="3232564"/>
          </a:xfrm>
          <a:prstGeom prst="rect">
            <a:avLst/>
          </a:prstGeom>
          <a:noFill/>
          <a:ln>
            <a:noFill/>
          </a:ln>
        </p:spPr>
      </p:pic>
      <p:pic>
        <p:nvPicPr>
          <p:cNvPr id="269" name="Google Shape;269;p31"/>
          <p:cNvPicPr preferRelativeResize="0"/>
          <p:nvPr/>
        </p:nvPicPr>
        <p:blipFill rotWithShape="1">
          <a:blip r:embed="rId6">
            <a:alphaModFix/>
          </a:blip>
          <a:srcRect/>
          <a:stretch/>
        </p:blipFill>
        <p:spPr>
          <a:xfrm>
            <a:off x="7463243" y="2988630"/>
            <a:ext cx="4543019" cy="32235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2"/>
          <p:cNvSpPr txBox="1">
            <a:spLocks noGrp="1"/>
          </p:cNvSpPr>
          <p:nvPr>
            <p:ph type="title"/>
          </p:nvPr>
        </p:nvSpPr>
        <p:spPr>
          <a:xfrm>
            <a:off x="646111" y="26983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Analysis Part 2 </a:t>
            </a:r>
            <a:endParaRPr/>
          </a:p>
        </p:txBody>
      </p:sp>
      <p:sp>
        <p:nvSpPr>
          <p:cNvPr id="275" name="Google Shape;275;p32"/>
          <p:cNvSpPr txBox="1">
            <a:spLocks noGrp="1"/>
          </p:cNvSpPr>
          <p:nvPr>
            <p:ph type="body" idx="1"/>
          </p:nvPr>
        </p:nvSpPr>
        <p:spPr>
          <a:xfrm>
            <a:off x="727392" y="1565239"/>
            <a:ext cx="10631171" cy="109223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a:t>Word Cloud</a:t>
            </a:r>
            <a:endParaRPr/>
          </a:p>
          <a:p>
            <a:pPr marL="742950" lvl="1" indent="-285750" algn="l" rtl="0">
              <a:spcBef>
                <a:spcPts val="1000"/>
              </a:spcBef>
              <a:spcAft>
                <a:spcPts val="0"/>
              </a:spcAft>
              <a:buSzPts val="960"/>
              <a:buChar char="▶"/>
            </a:pPr>
            <a:r>
              <a:rPr lang="en-US" sz="1200"/>
              <a:t>Using the Review dataset, Word Clouds were created. Word Clouds for top tanked and lower ranked restaurants were created.</a:t>
            </a:r>
            <a:endParaRPr/>
          </a:p>
          <a:p>
            <a:pPr marL="742950" lvl="1" indent="-285750" algn="l" rtl="0">
              <a:spcBef>
                <a:spcPts val="1000"/>
              </a:spcBef>
              <a:spcAft>
                <a:spcPts val="0"/>
              </a:spcAft>
              <a:buSzPts val="960"/>
              <a:buChar char="▶"/>
            </a:pPr>
            <a:r>
              <a:rPr lang="en-US" sz="1200"/>
              <a:t>Interpretation: We see that there are lot of positive words in a good rated restaurant and lot of negative words for a lower ranked restaurant</a:t>
            </a:r>
            <a:endParaRPr sz="1200"/>
          </a:p>
        </p:txBody>
      </p:sp>
      <p:pic>
        <p:nvPicPr>
          <p:cNvPr id="276" name="Google Shape;276;p32"/>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277" name="Google Shape;277;p32"/>
          <p:cNvPicPr preferRelativeResize="0"/>
          <p:nvPr/>
        </p:nvPicPr>
        <p:blipFill rotWithShape="1">
          <a:blip r:embed="rId4">
            <a:alphaModFix/>
          </a:blip>
          <a:srcRect/>
          <a:stretch/>
        </p:blipFill>
        <p:spPr>
          <a:xfrm>
            <a:off x="941766" y="3160994"/>
            <a:ext cx="4857750" cy="2657475"/>
          </a:xfrm>
          <a:prstGeom prst="rect">
            <a:avLst/>
          </a:prstGeom>
          <a:noFill/>
          <a:ln>
            <a:noFill/>
          </a:ln>
        </p:spPr>
      </p:pic>
      <p:pic>
        <p:nvPicPr>
          <p:cNvPr id="278" name="Google Shape;278;p32"/>
          <p:cNvPicPr preferRelativeResize="0"/>
          <p:nvPr/>
        </p:nvPicPr>
        <p:blipFill rotWithShape="1">
          <a:blip r:embed="rId5">
            <a:alphaModFix/>
          </a:blip>
          <a:srcRect/>
          <a:stretch/>
        </p:blipFill>
        <p:spPr>
          <a:xfrm>
            <a:off x="6358255" y="3170519"/>
            <a:ext cx="4848225" cy="26479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3"/>
          <p:cNvSpPr txBox="1">
            <a:spLocks noGrp="1"/>
          </p:cNvSpPr>
          <p:nvPr>
            <p:ph type="title"/>
          </p:nvPr>
        </p:nvSpPr>
        <p:spPr>
          <a:xfrm>
            <a:off x="646111" y="26983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Analysis Part 2 </a:t>
            </a:r>
            <a:endParaRPr/>
          </a:p>
        </p:txBody>
      </p:sp>
      <p:sp>
        <p:nvSpPr>
          <p:cNvPr id="284" name="Google Shape;284;p33"/>
          <p:cNvSpPr txBox="1">
            <a:spLocks noGrp="1"/>
          </p:cNvSpPr>
          <p:nvPr>
            <p:ph type="body" idx="1"/>
          </p:nvPr>
        </p:nvSpPr>
        <p:spPr>
          <a:xfrm>
            <a:off x="727392" y="1565239"/>
            <a:ext cx="10631171" cy="1092236"/>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a:t>Graph to plot the ratings of restaurants in the past 10 years</a:t>
            </a:r>
            <a:endParaRPr/>
          </a:p>
          <a:p>
            <a:pPr marL="742950" lvl="1" indent="-285750" algn="l" rtl="0">
              <a:spcBef>
                <a:spcPts val="1000"/>
              </a:spcBef>
              <a:spcAft>
                <a:spcPts val="0"/>
              </a:spcAft>
              <a:buSzPts val="1040"/>
              <a:buChar char="▶"/>
            </a:pPr>
            <a:r>
              <a:rPr lang="en-US" sz="1300"/>
              <a:t>We have devised a sequence of ratings over the past 10 years for 2 restaurants</a:t>
            </a:r>
            <a:endParaRPr/>
          </a:p>
          <a:p>
            <a:pPr marL="1143000" lvl="2" indent="-228600" algn="l" rtl="0">
              <a:spcBef>
                <a:spcPts val="1000"/>
              </a:spcBef>
              <a:spcAft>
                <a:spcPts val="0"/>
              </a:spcAft>
              <a:buSzPts val="1040"/>
              <a:buChar char="▶"/>
            </a:pPr>
            <a:r>
              <a:rPr lang="en-US" sz="1300"/>
              <a:t>Little Miss BBQ</a:t>
            </a:r>
            <a:endParaRPr/>
          </a:p>
          <a:p>
            <a:pPr marL="1143000" lvl="2" indent="-228600" algn="l" rtl="0">
              <a:spcBef>
                <a:spcPts val="1000"/>
              </a:spcBef>
              <a:spcAft>
                <a:spcPts val="0"/>
              </a:spcAft>
              <a:buSzPts val="1040"/>
              <a:buChar char="▶"/>
            </a:pPr>
            <a:r>
              <a:rPr lang="en-US" sz="1300"/>
              <a:t>Taberna de Tequilla</a:t>
            </a:r>
            <a:r>
              <a:rPr lang="en-US" sz="1000"/>
              <a:t>.</a:t>
            </a:r>
            <a:endParaRPr/>
          </a:p>
        </p:txBody>
      </p:sp>
      <p:pic>
        <p:nvPicPr>
          <p:cNvPr id="285" name="Google Shape;285;p33"/>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286" name="Google Shape;286;p33"/>
          <p:cNvPicPr preferRelativeResize="0"/>
          <p:nvPr/>
        </p:nvPicPr>
        <p:blipFill>
          <a:blip r:embed="rId4">
            <a:alphaModFix/>
          </a:blip>
          <a:stretch>
            <a:fillRect/>
          </a:stretch>
        </p:blipFill>
        <p:spPr>
          <a:xfrm>
            <a:off x="6190615" y="2809875"/>
            <a:ext cx="5848986" cy="3192700"/>
          </a:xfrm>
          <a:prstGeom prst="rect">
            <a:avLst/>
          </a:prstGeom>
          <a:noFill/>
          <a:ln>
            <a:noFill/>
          </a:ln>
        </p:spPr>
      </p:pic>
      <p:pic>
        <p:nvPicPr>
          <p:cNvPr id="287" name="Google Shape;287;p33"/>
          <p:cNvPicPr preferRelativeResize="0"/>
          <p:nvPr/>
        </p:nvPicPr>
        <p:blipFill>
          <a:blip r:embed="rId5">
            <a:alphaModFix/>
          </a:blip>
          <a:stretch>
            <a:fillRect/>
          </a:stretch>
        </p:blipFill>
        <p:spPr>
          <a:xfrm>
            <a:off x="152400" y="2809875"/>
            <a:ext cx="5854374" cy="3192695"/>
          </a:xfrm>
          <a:prstGeom prst="rect">
            <a:avLst/>
          </a:prstGeom>
          <a:noFill/>
          <a:ln>
            <a:noFill/>
          </a:ln>
        </p:spPr>
      </p:pic>
      <p:sp>
        <p:nvSpPr>
          <p:cNvPr id="288" name="Google Shape;288;p33"/>
          <p:cNvSpPr txBox="1"/>
          <p:nvPr/>
        </p:nvSpPr>
        <p:spPr>
          <a:xfrm>
            <a:off x="754850" y="3324600"/>
            <a:ext cx="2264700" cy="1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Little Miss BBQ</a:t>
            </a:r>
            <a:endParaRPr/>
          </a:p>
        </p:txBody>
      </p:sp>
      <p:sp>
        <p:nvSpPr>
          <p:cNvPr id="289" name="Google Shape;289;p33"/>
          <p:cNvSpPr txBox="1"/>
          <p:nvPr/>
        </p:nvSpPr>
        <p:spPr>
          <a:xfrm>
            <a:off x="6927050" y="3324600"/>
            <a:ext cx="2264700" cy="160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Taberna de Tequilla</a:t>
            </a:r>
            <a:endParaRPr/>
          </a:p>
        </p:txBody>
      </p:sp>
      <p:sp>
        <p:nvSpPr>
          <p:cNvPr id="290" name="Google Shape;290;p33"/>
          <p:cNvSpPr txBox="1">
            <a:spLocks noGrp="1"/>
          </p:cNvSpPr>
          <p:nvPr>
            <p:ph type="body" idx="1"/>
          </p:nvPr>
        </p:nvSpPr>
        <p:spPr>
          <a:xfrm>
            <a:off x="727392" y="6137239"/>
            <a:ext cx="10631100" cy="10923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SzPts val="1120"/>
              <a:buChar char="▶"/>
            </a:pPr>
            <a:r>
              <a:rPr lang="en-US" sz="1400"/>
              <a:t>We see that Little Miss BBQ joined Yelp only in 2014, and it has always had lots of 5 star ratings from reviewers.</a:t>
            </a:r>
            <a:endParaRPr sz="1400"/>
          </a:p>
          <a:p>
            <a:pPr marL="342900" marR="0" lvl="0" indent="-342900" algn="l" rtl="0">
              <a:lnSpc>
                <a:spcPct val="100000"/>
              </a:lnSpc>
              <a:spcBef>
                <a:spcPts val="0"/>
              </a:spcBef>
              <a:spcAft>
                <a:spcPts val="0"/>
              </a:spcAft>
              <a:buSzPts val="1120"/>
              <a:buChar char="▶"/>
            </a:pPr>
            <a:r>
              <a:rPr lang="en-US" sz="1400"/>
              <a:t>For Taberna de Tequilla, since 2009, we see that it rarely gets 5 star ratings and most of its ratings are 1 star. </a:t>
            </a:r>
            <a:endParaRPr sz="1400"/>
          </a:p>
        </p:txBody>
      </p:sp>
      <p:pic>
        <p:nvPicPr>
          <p:cNvPr id="291" name="Google Shape;291;p33"/>
          <p:cNvPicPr preferRelativeResize="0"/>
          <p:nvPr/>
        </p:nvPicPr>
        <p:blipFill>
          <a:blip r:embed="rId6">
            <a:alphaModFix/>
          </a:blip>
          <a:stretch>
            <a:fillRect/>
          </a:stretch>
        </p:blipFill>
        <p:spPr>
          <a:xfrm>
            <a:off x="11099110" y="1001000"/>
            <a:ext cx="888350" cy="167419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4"/>
          <p:cNvSpPr txBox="1">
            <a:spLocks noGrp="1"/>
          </p:cNvSpPr>
          <p:nvPr>
            <p:ph type="title"/>
          </p:nvPr>
        </p:nvSpPr>
        <p:spPr>
          <a:xfrm>
            <a:off x="645211" y="3224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000"/>
              <a:t>Analysis Part 3 -Modelling</a:t>
            </a:r>
            <a:endParaRPr sz="3200"/>
          </a:p>
        </p:txBody>
      </p:sp>
      <p:sp>
        <p:nvSpPr>
          <p:cNvPr id="298" name="Google Shape;298;p34"/>
          <p:cNvSpPr txBox="1">
            <a:spLocks noGrp="1"/>
          </p:cNvSpPr>
          <p:nvPr>
            <p:ph type="body" idx="1"/>
          </p:nvPr>
        </p:nvSpPr>
        <p:spPr>
          <a:xfrm>
            <a:off x="1103300" y="1576226"/>
            <a:ext cx="8946600" cy="46464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400"/>
              <a:t>Model Creation : </a:t>
            </a:r>
            <a:endParaRPr sz="1400"/>
          </a:p>
          <a:p>
            <a:pPr marL="742950" lvl="1" indent="-285750" algn="l" rtl="0">
              <a:spcBef>
                <a:spcPts val="1000"/>
              </a:spcBef>
              <a:spcAft>
                <a:spcPts val="0"/>
              </a:spcAft>
              <a:buSzPts val="1120"/>
              <a:buChar char="▶"/>
            </a:pPr>
            <a:r>
              <a:rPr lang="en-US" sz="1400"/>
              <a:t>Challenge was to find the suitable model to suit the data. </a:t>
            </a:r>
            <a:endParaRPr sz="1400"/>
          </a:p>
          <a:p>
            <a:pPr marL="1143000" lvl="2" indent="-226060" algn="l" rtl="0">
              <a:spcBef>
                <a:spcPts val="1000"/>
              </a:spcBef>
              <a:spcAft>
                <a:spcPts val="0"/>
              </a:spcAft>
              <a:buSzPts val="1400"/>
              <a:buChar char="▶"/>
            </a:pPr>
            <a:r>
              <a:rPr lang="en-US" sz="1400"/>
              <a:t>Logistic Regression</a:t>
            </a:r>
            <a:endParaRPr sz="1400"/>
          </a:p>
          <a:p>
            <a:pPr marL="1143000" lvl="2" indent="-226060" algn="l" rtl="0">
              <a:spcBef>
                <a:spcPts val="1000"/>
              </a:spcBef>
              <a:spcAft>
                <a:spcPts val="0"/>
              </a:spcAft>
              <a:buSzPts val="1400"/>
              <a:buChar char="▶"/>
            </a:pPr>
            <a:r>
              <a:rPr lang="en-US" sz="1400"/>
              <a:t>LinearRegressionwithSGD ( Stochestic Gradient Descent)</a:t>
            </a:r>
            <a:endParaRPr sz="1400"/>
          </a:p>
          <a:p>
            <a:pPr marL="742950" lvl="1" indent="-303530" algn="l" rtl="0">
              <a:spcBef>
                <a:spcPts val="1000"/>
              </a:spcBef>
              <a:spcAft>
                <a:spcPts val="0"/>
              </a:spcAft>
              <a:buSzPts val="1400"/>
              <a:buChar char="▶"/>
            </a:pPr>
            <a:r>
              <a:rPr lang="en-US" sz="1400"/>
              <a:t>Variable Distribution:</a:t>
            </a:r>
            <a:endParaRPr sz="1400"/>
          </a:p>
          <a:p>
            <a:pPr marL="1143000" lvl="2" indent="-226060" algn="l" rtl="0">
              <a:spcBef>
                <a:spcPts val="1000"/>
              </a:spcBef>
              <a:spcAft>
                <a:spcPts val="0"/>
              </a:spcAft>
              <a:buSzPts val="1400"/>
              <a:buChar char="▶"/>
            </a:pPr>
            <a:r>
              <a:rPr lang="en-US" sz="1400"/>
              <a:t>Dependent Variable (Y): - </a:t>
            </a:r>
            <a:r>
              <a:rPr lang="en-US" sz="1400" b="1"/>
              <a:t>Stars</a:t>
            </a:r>
            <a:r>
              <a:rPr lang="en-US" sz="1400"/>
              <a:t>; </a:t>
            </a:r>
            <a:endParaRPr sz="1400"/>
          </a:p>
          <a:p>
            <a:pPr marL="1143000" lvl="2" indent="-226060" algn="l" rtl="0">
              <a:spcBef>
                <a:spcPts val="1000"/>
              </a:spcBef>
              <a:spcAft>
                <a:spcPts val="0"/>
              </a:spcAft>
              <a:buSzPts val="1400"/>
              <a:buChar char="▶"/>
            </a:pPr>
            <a:r>
              <a:rPr lang="en-US" sz="1400"/>
              <a:t>Independent Variables (X): - </a:t>
            </a:r>
            <a:r>
              <a:rPr lang="en-US" sz="1400" b="1"/>
              <a:t>Longitude, Latitude, Review_Count</a:t>
            </a:r>
            <a:endParaRPr sz="1400" b="1"/>
          </a:p>
          <a:p>
            <a:pPr marL="742950" lvl="1" indent="-265429" algn="l" rtl="0">
              <a:spcBef>
                <a:spcPts val="1000"/>
              </a:spcBef>
              <a:spcAft>
                <a:spcPts val="0"/>
              </a:spcAft>
              <a:buSzPts val="1120"/>
              <a:buChar char="▶"/>
            </a:pPr>
            <a:r>
              <a:rPr lang="en-US" sz="1400"/>
              <a:t>Best Model:</a:t>
            </a:r>
            <a:endParaRPr/>
          </a:p>
          <a:p>
            <a:pPr marL="1143000" lvl="2" indent="-228600" algn="l" rtl="0">
              <a:spcBef>
                <a:spcPts val="1000"/>
              </a:spcBef>
              <a:spcAft>
                <a:spcPts val="0"/>
              </a:spcAft>
              <a:buSzPts val="1120"/>
              <a:buChar char="▶"/>
            </a:pPr>
            <a:r>
              <a:rPr lang="en-US" sz="1400"/>
              <a:t>Logistic Regression: Accuracy of 62%</a:t>
            </a:r>
            <a:endParaRPr/>
          </a:p>
          <a:p>
            <a:pPr marL="1143000" lvl="2" indent="-228600" algn="l" rtl="0">
              <a:spcBef>
                <a:spcPts val="1000"/>
              </a:spcBef>
              <a:spcAft>
                <a:spcPts val="0"/>
              </a:spcAft>
              <a:buSzPts val="1120"/>
              <a:buChar char="▶"/>
            </a:pPr>
            <a:r>
              <a:rPr lang="en-US" sz="1400"/>
              <a:t>LinearRegression : Accuracy of 98% (in comparison  train and test data)</a:t>
            </a:r>
            <a:endParaRPr/>
          </a:p>
          <a:p>
            <a:pPr marL="742950" lvl="1" indent="-265429" algn="l" rtl="0">
              <a:spcBef>
                <a:spcPts val="1000"/>
              </a:spcBef>
              <a:spcAft>
                <a:spcPts val="0"/>
              </a:spcAft>
              <a:buSzPts val="1120"/>
              <a:buChar char="▶"/>
            </a:pPr>
            <a:r>
              <a:rPr lang="en-US" sz="1400"/>
              <a:t>Reason to choose </a:t>
            </a:r>
            <a:r>
              <a:rPr lang="en-US" sz="1400" b="1"/>
              <a:t>SGD</a:t>
            </a:r>
            <a:r>
              <a:rPr lang="en-US" sz="1400"/>
              <a:t>: </a:t>
            </a:r>
            <a:endParaRPr sz="1400"/>
          </a:p>
          <a:p>
            <a:pPr marL="1143000" lvl="2" indent="-208280" algn="l" rtl="0">
              <a:spcBef>
                <a:spcPts val="1000"/>
              </a:spcBef>
              <a:spcAft>
                <a:spcPts val="0"/>
              </a:spcAft>
              <a:buSzPts val="1120"/>
              <a:buChar char="▶"/>
            </a:pPr>
            <a:r>
              <a:rPr lang="en-US" sz="1400"/>
              <a:t>With multiple iterations, the model gives an accurate estimation </a:t>
            </a:r>
            <a:r>
              <a:rPr lang="en-US" sz="1400" b="1"/>
              <a:t>converging</a:t>
            </a:r>
            <a:r>
              <a:rPr lang="en-US" sz="1400"/>
              <a:t> the error close to Zero.</a:t>
            </a:r>
            <a:endParaRPr sz="1400"/>
          </a:p>
          <a:p>
            <a:pPr marL="0" lvl="0" indent="0" algn="l" rtl="0">
              <a:spcBef>
                <a:spcPts val="1000"/>
              </a:spcBef>
              <a:spcAft>
                <a:spcPts val="0"/>
              </a:spcAft>
              <a:buNone/>
            </a:pPr>
            <a:endParaRPr sz="1400"/>
          </a:p>
        </p:txBody>
      </p:sp>
      <p:pic>
        <p:nvPicPr>
          <p:cNvPr id="299" name="Google Shape;299;p34"/>
          <p:cNvPicPr preferRelativeResize="0"/>
          <p:nvPr/>
        </p:nvPicPr>
        <p:blipFill rotWithShape="1">
          <a:blip r:embed="rId3">
            <a:alphaModFix/>
          </a:blip>
          <a:srcRect/>
          <a:stretch/>
        </p:blipFill>
        <p:spPr>
          <a:xfrm>
            <a:off x="10318115" y="173355"/>
            <a:ext cx="888365" cy="88836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5"/>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3000"/>
              <a:t>Analysis Part 3 -Modelling Linear Regression</a:t>
            </a:r>
            <a:endParaRPr/>
          </a:p>
        </p:txBody>
      </p:sp>
      <p:sp>
        <p:nvSpPr>
          <p:cNvPr id="306" name="Google Shape;306;p35"/>
          <p:cNvSpPr txBox="1">
            <a:spLocks noGrp="1"/>
          </p:cNvSpPr>
          <p:nvPr>
            <p:ph type="body" idx="1"/>
          </p:nvPr>
        </p:nvSpPr>
        <p:spPr>
          <a:xfrm>
            <a:off x="1104200" y="1759701"/>
            <a:ext cx="8946600" cy="4626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1400"/>
              <a:t>Data Preparation : </a:t>
            </a:r>
            <a:endParaRPr sz="1400"/>
          </a:p>
          <a:p>
            <a:pPr marL="742950" lvl="1" indent="-285750" algn="l" rtl="0">
              <a:spcBef>
                <a:spcPts val="1000"/>
              </a:spcBef>
              <a:spcAft>
                <a:spcPts val="0"/>
              </a:spcAft>
              <a:buSzPts val="1120"/>
              <a:buChar char="▶"/>
            </a:pPr>
            <a:r>
              <a:rPr lang="en-US" sz="1400"/>
              <a:t>Scope of Work: Numeric Variables of data</a:t>
            </a:r>
            <a:endParaRPr sz="1400"/>
          </a:p>
          <a:p>
            <a:pPr marL="742950" marR="0" lvl="1" indent="-285750" algn="l" rtl="0">
              <a:lnSpc>
                <a:spcPct val="100000"/>
              </a:lnSpc>
              <a:spcBef>
                <a:spcPts val="1000"/>
              </a:spcBef>
              <a:spcAft>
                <a:spcPts val="0"/>
              </a:spcAft>
              <a:buClr>
                <a:srgbClr val="86D1D8"/>
              </a:buClr>
              <a:buSzPts val="1120"/>
              <a:buFont typeface="Noto Sans Symbols"/>
              <a:buChar char="▶"/>
            </a:pPr>
            <a:r>
              <a:rPr lang="en-US" sz="1400"/>
              <a:t>Create a RDD of Labelled Points</a:t>
            </a:r>
            <a:endParaRPr sz="1400"/>
          </a:p>
          <a:p>
            <a:pPr marL="742950" lvl="1" indent="-283210" algn="l" rtl="0">
              <a:spcBef>
                <a:spcPts val="1000"/>
              </a:spcBef>
              <a:spcAft>
                <a:spcPts val="0"/>
              </a:spcAft>
              <a:buSzPts val="1400"/>
              <a:buChar char="▶"/>
            </a:pPr>
            <a:r>
              <a:rPr lang="en-US" sz="1400"/>
              <a:t>Data Distribution - Check if the Y variable is normally distributed, for any outliers etc</a:t>
            </a:r>
            <a:endParaRPr sz="1400"/>
          </a:p>
          <a:p>
            <a:pPr marL="742950" lvl="1" indent="-283210" algn="l" rtl="0">
              <a:spcBef>
                <a:spcPts val="1000"/>
              </a:spcBef>
              <a:spcAft>
                <a:spcPts val="0"/>
              </a:spcAft>
              <a:buSzPts val="1400"/>
              <a:buChar char="▶"/>
            </a:pPr>
            <a:r>
              <a:rPr lang="en-US" sz="1400"/>
              <a:t>Best Pick Model: </a:t>
            </a:r>
            <a:endParaRPr sz="1400"/>
          </a:p>
          <a:p>
            <a:pPr marL="1143000" lvl="2" indent="-226060" algn="l" rtl="0">
              <a:spcBef>
                <a:spcPts val="1000"/>
              </a:spcBef>
              <a:spcAft>
                <a:spcPts val="0"/>
              </a:spcAft>
              <a:buSzPts val="1400"/>
              <a:buChar char="▶"/>
            </a:pPr>
            <a:r>
              <a:rPr lang="en-US" sz="1400"/>
              <a:t>Linear Regression Model : </a:t>
            </a:r>
            <a:endParaRPr sz="1400"/>
          </a:p>
          <a:p>
            <a:pPr marL="742950" lvl="0" indent="0" algn="l" rtl="0">
              <a:spcBef>
                <a:spcPts val="1000"/>
              </a:spcBef>
              <a:spcAft>
                <a:spcPts val="0"/>
              </a:spcAft>
              <a:buNone/>
            </a:pPr>
            <a:r>
              <a:rPr lang="en-US" sz="1400"/>
              <a:t>The Y variable is continuous, normal distributed</a:t>
            </a:r>
            <a:endParaRPr sz="1400"/>
          </a:p>
          <a:p>
            <a:pPr marL="1143000" lvl="2" indent="-226060" algn="l" rtl="0">
              <a:spcBef>
                <a:spcPts val="1000"/>
              </a:spcBef>
              <a:spcAft>
                <a:spcPts val="0"/>
              </a:spcAft>
              <a:buSzPts val="1400"/>
              <a:buChar char="▶"/>
            </a:pPr>
            <a:r>
              <a:rPr lang="en-US" sz="1400"/>
              <a:t>Logistic Regression Model :</a:t>
            </a:r>
            <a:endParaRPr sz="1400"/>
          </a:p>
          <a:p>
            <a:pPr marL="0" lvl="0" indent="0" algn="l" rtl="0">
              <a:spcBef>
                <a:spcPts val="1000"/>
              </a:spcBef>
              <a:spcAft>
                <a:spcPts val="0"/>
              </a:spcAft>
              <a:buNone/>
            </a:pPr>
            <a:r>
              <a:rPr lang="en-US" sz="1400"/>
              <a:t>               This is suitable for a Y variable with values 0/1 </a:t>
            </a:r>
            <a:endParaRPr sz="1400"/>
          </a:p>
          <a:p>
            <a:pPr marL="0" lvl="0" indent="0" algn="l" rtl="0">
              <a:spcBef>
                <a:spcPts val="1000"/>
              </a:spcBef>
              <a:spcAft>
                <a:spcPts val="0"/>
              </a:spcAft>
              <a:buNone/>
            </a:pPr>
            <a:endParaRPr sz="1400"/>
          </a:p>
          <a:p>
            <a:pPr marL="0" lvl="0" indent="0" algn="l" rtl="0">
              <a:spcBef>
                <a:spcPts val="1000"/>
              </a:spcBef>
              <a:spcAft>
                <a:spcPts val="0"/>
              </a:spcAft>
              <a:buNone/>
            </a:pPr>
            <a:endParaRPr sz="1400"/>
          </a:p>
          <a:p>
            <a:pPr marL="1143000" lvl="0" indent="0" algn="l" rtl="0">
              <a:spcBef>
                <a:spcPts val="1000"/>
              </a:spcBef>
              <a:spcAft>
                <a:spcPts val="0"/>
              </a:spcAft>
              <a:buNone/>
            </a:pPr>
            <a:endParaRPr sz="1400"/>
          </a:p>
        </p:txBody>
      </p:sp>
      <p:pic>
        <p:nvPicPr>
          <p:cNvPr id="307" name="Google Shape;307;p35"/>
          <p:cNvPicPr preferRelativeResize="0"/>
          <p:nvPr/>
        </p:nvPicPr>
        <p:blipFill rotWithShape="1">
          <a:blip r:embed="rId3">
            <a:alphaModFix/>
          </a:blip>
          <a:srcRect t="18593" r="14544"/>
          <a:stretch/>
        </p:blipFill>
        <p:spPr>
          <a:xfrm>
            <a:off x="6067200" y="3747800"/>
            <a:ext cx="3793225" cy="2419250"/>
          </a:xfrm>
          <a:prstGeom prst="rect">
            <a:avLst/>
          </a:prstGeom>
          <a:noFill/>
          <a:ln>
            <a:noFill/>
          </a:ln>
        </p:spPr>
      </p:pic>
      <p:pic>
        <p:nvPicPr>
          <p:cNvPr id="308" name="Google Shape;308;p35"/>
          <p:cNvPicPr preferRelativeResize="0"/>
          <p:nvPr/>
        </p:nvPicPr>
        <p:blipFill rotWithShape="1">
          <a:blip r:embed="rId3">
            <a:alphaModFix/>
          </a:blip>
          <a:srcRect b="83115"/>
          <a:stretch/>
        </p:blipFill>
        <p:spPr>
          <a:xfrm>
            <a:off x="1449375" y="5193700"/>
            <a:ext cx="4438650" cy="501775"/>
          </a:xfrm>
          <a:prstGeom prst="rect">
            <a:avLst/>
          </a:prstGeom>
          <a:noFill/>
          <a:ln>
            <a:noFill/>
          </a:ln>
        </p:spPr>
      </p:pic>
      <p:pic>
        <p:nvPicPr>
          <p:cNvPr id="309" name="Google Shape;309;p35"/>
          <p:cNvPicPr preferRelativeResize="0"/>
          <p:nvPr/>
        </p:nvPicPr>
        <p:blipFill rotWithShape="1">
          <a:blip r:embed="rId4">
            <a:alphaModFix/>
          </a:blip>
          <a:srcRect/>
          <a:stretch/>
        </p:blipFill>
        <p:spPr>
          <a:xfrm>
            <a:off x="10318115" y="173355"/>
            <a:ext cx="888365" cy="888365"/>
          </a:xfrm>
          <a:prstGeom prst="rect">
            <a:avLst/>
          </a:prstGeom>
          <a:noFill/>
          <a:ln>
            <a:noFill/>
          </a:ln>
        </p:spPr>
      </p:pic>
      <p:pic>
        <p:nvPicPr>
          <p:cNvPr id="310" name="Google Shape;310;p35"/>
          <p:cNvPicPr preferRelativeResize="0"/>
          <p:nvPr/>
        </p:nvPicPr>
        <p:blipFill>
          <a:blip r:embed="rId5">
            <a:alphaModFix/>
          </a:blip>
          <a:stretch>
            <a:fillRect/>
          </a:stretch>
        </p:blipFill>
        <p:spPr>
          <a:xfrm>
            <a:off x="5685148" y="2326975"/>
            <a:ext cx="4069000" cy="805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200"/>
              <a:t>Analysis Part 3 - Modelling</a:t>
            </a:r>
            <a:endParaRPr sz="3200"/>
          </a:p>
        </p:txBody>
      </p:sp>
      <p:sp>
        <p:nvSpPr>
          <p:cNvPr id="317" name="Google Shape;317;p36"/>
          <p:cNvSpPr txBox="1">
            <a:spLocks noGrp="1"/>
          </p:cNvSpPr>
          <p:nvPr>
            <p:ph type="body" idx="1"/>
          </p:nvPr>
        </p:nvSpPr>
        <p:spPr>
          <a:xfrm>
            <a:off x="1104200" y="1515351"/>
            <a:ext cx="8946600" cy="47400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r>
              <a:rPr lang="en-US" sz="1400"/>
              <a:t>Pre- Analysis:</a:t>
            </a:r>
            <a:endParaRPr sz="1400"/>
          </a:p>
          <a:p>
            <a:pPr marL="742950" lvl="1" indent="-285750" algn="l" rtl="0">
              <a:spcBef>
                <a:spcPts val="1000"/>
              </a:spcBef>
              <a:spcAft>
                <a:spcPts val="0"/>
              </a:spcAft>
              <a:buSzPts val="1120"/>
              <a:buChar char="▶"/>
            </a:pPr>
            <a:r>
              <a:rPr lang="en-US" sz="1400"/>
              <a:t>Correlation Matrix: </a:t>
            </a:r>
            <a:endParaRPr sz="1400"/>
          </a:p>
          <a:p>
            <a:pPr marL="1143000" lvl="2" indent="-208280" algn="l" rtl="0">
              <a:spcBef>
                <a:spcPts val="1000"/>
              </a:spcBef>
              <a:spcAft>
                <a:spcPts val="0"/>
              </a:spcAft>
              <a:buSzPts val="1120"/>
              <a:buChar char="▶"/>
            </a:pPr>
            <a:r>
              <a:rPr lang="en-US" sz="1400"/>
              <a:t>Gives the correlation between the column variables</a:t>
            </a:r>
            <a:endParaRPr sz="1400"/>
          </a:p>
          <a:p>
            <a:pPr marL="1143000" lvl="2" indent="-208280" algn="l" rtl="0">
              <a:spcBef>
                <a:spcPts val="1000"/>
              </a:spcBef>
              <a:spcAft>
                <a:spcPts val="0"/>
              </a:spcAft>
              <a:buSzPts val="1120"/>
              <a:buChar char="▶"/>
            </a:pPr>
            <a:r>
              <a:rPr lang="en-US" sz="1400"/>
              <a:t>A value in between (-0.8, 0.8) shows no correlation and the variables can be used in the model</a:t>
            </a:r>
            <a:endParaRPr sz="1400"/>
          </a:p>
          <a:p>
            <a:pPr marL="1143000" lvl="2" indent="-226060" algn="l" rtl="0">
              <a:spcBef>
                <a:spcPts val="1000"/>
              </a:spcBef>
              <a:spcAft>
                <a:spcPts val="0"/>
              </a:spcAft>
              <a:buSzPts val="1400"/>
              <a:buChar char="▶"/>
            </a:pPr>
            <a:r>
              <a:rPr lang="en-US" sz="1400"/>
              <a:t>Our data variables do not show any correlation.</a:t>
            </a:r>
            <a:endParaRPr sz="1400"/>
          </a:p>
          <a:p>
            <a:pPr marL="0" lvl="0" indent="0" algn="l" rtl="0">
              <a:spcBef>
                <a:spcPts val="1000"/>
              </a:spcBef>
              <a:spcAft>
                <a:spcPts val="0"/>
              </a:spcAft>
              <a:buNone/>
            </a:pPr>
            <a:endParaRPr sz="1400"/>
          </a:p>
          <a:p>
            <a:pPr marL="0" lvl="0" indent="0" algn="l" rtl="0">
              <a:spcBef>
                <a:spcPts val="1000"/>
              </a:spcBef>
              <a:spcAft>
                <a:spcPts val="0"/>
              </a:spcAft>
              <a:buNone/>
            </a:pPr>
            <a:endParaRPr sz="1400"/>
          </a:p>
          <a:p>
            <a:pPr marL="0" lvl="0" indent="0" algn="l" rtl="0">
              <a:spcBef>
                <a:spcPts val="1000"/>
              </a:spcBef>
              <a:spcAft>
                <a:spcPts val="0"/>
              </a:spcAft>
              <a:buNone/>
            </a:pPr>
            <a:endParaRPr sz="1400"/>
          </a:p>
          <a:p>
            <a:pPr marL="0" lvl="0" indent="0" algn="l" rtl="0">
              <a:spcBef>
                <a:spcPts val="1000"/>
              </a:spcBef>
              <a:spcAft>
                <a:spcPts val="0"/>
              </a:spcAft>
              <a:buNone/>
            </a:pPr>
            <a:endParaRPr sz="1400"/>
          </a:p>
          <a:p>
            <a:pPr marL="0" lvl="0" indent="0" algn="l" rtl="0">
              <a:spcBef>
                <a:spcPts val="1000"/>
              </a:spcBef>
              <a:spcAft>
                <a:spcPts val="0"/>
              </a:spcAft>
              <a:buNone/>
            </a:pPr>
            <a:endParaRPr sz="1400"/>
          </a:p>
          <a:p>
            <a:pPr marL="0" lvl="0" indent="0" algn="l" rtl="0">
              <a:spcBef>
                <a:spcPts val="1000"/>
              </a:spcBef>
              <a:spcAft>
                <a:spcPts val="0"/>
              </a:spcAft>
              <a:buNone/>
            </a:pPr>
            <a:endParaRPr sz="1400"/>
          </a:p>
          <a:p>
            <a:pPr marL="0" lvl="0" indent="0" algn="l" rtl="0">
              <a:spcBef>
                <a:spcPts val="1000"/>
              </a:spcBef>
              <a:spcAft>
                <a:spcPts val="0"/>
              </a:spcAft>
              <a:buNone/>
            </a:pPr>
            <a:endParaRPr sz="1400"/>
          </a:p>
          <a:p>
            <a:pPr marL="0" lvl="0" indent="0" algn="l" rtl="0">
              <a:spcBef>
                <a:spcPts val="1000"/>
              </a:spcBef>
              <a:spcAft>
                <a:spcPts val="0"/>
              </a:spcAft>
              <a:buNone/>
            </a:pPr>
            <a:endParaRPr sz="1400"/>
          </a:p>
          <a:p>
            <a:pPr marL="742950" lvl="0" indent="0" algn="l" rtl="0">
              <a:spcBef>
                <a:spcPts val="1000"/>
              </a:spcBef>
              <a:spcAft>
                <a:spcPts val="0"/>
              </a:spcAft>
              <a:buNone/>
            </a:pPr>
            <a:endParaRPr sz="1400"/>
          </a:p>
        </p:txBody>
      </p:sp>
      <p:pic>
        <p:nvPicPr>
          <p:cNvPr id="318" name="Google Shape;318;p36"/>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319" name="Google Shape;319;p36"/>
          <p:cNvPicPr preferRelativeResize="0"/>
          <p:nvPr/>
        </p:nvPicPr>
        <p:blipFill rotWithShape="1">
          <a:blip r:embed="rId4">
            <a:alphaModFix/>
          </a:blip>
          <a:srcRect t="57241"/>
          <a:stretch/>
        </p:blipFill>
        <p:spPr>
          <a:xfrm>
            <a:off x="2293875" y="3747400"/>
            <a:ext cx="5943600" cy="1637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7"/>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3200"/>
              <a:t>Analysis Part 3 - Modelling</a:t>
            </a:r>
            <a:endParaRPr/>
          </a:p>
        </p:txBody>
      </p:sp>
      <p:sp>
        <p:nvSpPr>
          <p:cNvPr id="326" name="Google Shape;326;p37"/>
          <p:cNvSpPr txBox="1">
            <a:spLocks noGrp="1"/>
          </p:cNvSpPr>
          <p:nvPr>
            <p:ph type="body" idx="1"/>
          </p:nvPr>
        </p:nvSpPr>
        <p:spPr>
          <a:xfrm>
            <a:off x="1103300" y="1727126"/>
            <a:ext cx="8946600" cy="47073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1400"/>
              <a:t>Hypothesis Testing (Pearson’s Chi-Squared Test) : </a:t>
            </a:r>
            <a:endParaRPr sz="1400"/>
          </a:p>
          <a:p>
            <a:pPr marL="742950" lvl="1" indent="-285750" algn="l" rtl="0">
              <a:spcBef>
                <a:spcPts val="1000"/>
              </a:spcBef>
              <a:spcAft>
                <a:spcPts val="0"/>
              </a:spcAft>
              <a:buSzPts val="1120"/>
              <a:buChar char="▶"/>
            </a:pPr>
            <a:r>
              <a:rPr lang="en-US" sz="1400"/>
              <a:t>This is a powerful tool in statistics which tells whether the chiSq test results are independent and have a Goodness Of Fit.</a:t>
            </a:r>
            <a:endParaRPr sz="1400"/>
          </a:p>
          <a:p>
            <a:pPr marL="742950" lvl="0" indent="0" algn="l" rtl="0">
              <a:spcBef>
                <a:spcPts val="1000"/>
              </a:spcBef>
              <a:spcAft>
                <a:spcPts val="0"/>
              </a:spcAft>
              <a:buNone/>
            </a:pPr>
            <a:endParaRPr sz="1050">
              <a:solidFill>
                <a:schemeClr val="dk1"/>
              </a:solidFill>
              <a:highlight>
                <a:srgbClr val="FFFFFF"/>
              </a:highlight>
              <a:latin typeface="Arial"/>
              <a:ea typeface="Arial"/>
              <a:cs typeface="Arial"/>
              <a:sym typeface="Arial"/>
            </a:endParaRPr>
          </a:p>
          <a:p>
            <a:pPr marL="0" lvl="0" indent="0" algn="l" rtl="0">
              <a:spcBef>
                <a:spcPts val="1000"/>
              </a:spcBef>
              <a:spcAft>
                <a:spcPts val="0"/>
              </a:spcAft>
              <a:buNone/>
            </a:pPr>
            <a:endParaRPr sz="1050">
              <a:solidFill>
                <a:schemeClr val="dk1"/>
              </a:solidFill>
              <a:highlight>
                <a:srgbClr val="FFFFFF"/>
              </a:highlight>
              <a:latin typeface="Arial"/>
              <a:ea typeface="Arial"/>
              <a:cs typeface="Arial"/>
              <a:sym typeface="Arial"/>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0" lvl="0" indent="0" algn="l" rtl="0">
              <a:spcBef>
                <a:spcPts val="1000"/>
              </a:spcBef>
              <a:spcAft>
                <a:spcPts val="0"/>
              </a:spcAft>
              <a:buNone/>
            </a:pPr>
            <a:endParaRPr/>
          </a:p>
          <a:p>
            <a:pPr marL="742950" lvl="1" indent="-285750" algn="l" rtl="0">
              <a:spcBef>
                <a:spcPts val="1000"/>
              </a:spcBef>
              <a:spcAft>
                <a:spcPts val="0"/>
              </a:spcAft>
              <a:buSzPts val="1120"/>
              <a:buChar char="▶"/>
            </a:pPr>
            <a:r>
              <a:rPr lang="en-US" sz="1400"/>
              <a:t>We can see the p-Value and the analysis if our model can accept or have to reject the null hypothesis</a:t>
            </a:r>
            <a:endParaRPr/>
          </a:p>
        </p:txBody>
      </p:sp>
      <p:pic>
        <p:nvPicPr>
          <p:cNvPr id="327" name="Google Shape;327;p37"/>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328" name="Google Shape;328;p37"/>
          <p:cNvPicPr preferRelativeResize="0"/>
          <p:nvPr/>
        </p:nvPicPr>
        <p:blipFill>
          <a:blip r:embed="rId4">
            <a:alphaModFix/>
          </a:blip>
          <a:stretch>
            <a:fillRect/>
          </a:stretch>
        </p:blipFill>
        <p:spPr>
          <a:xfrm>
            <a:off x="1990438" y="2797013"/>
            <a:ext cx="7172325" cy="2371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646111" y="39175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Introduction</a:t>
            </a:r>
            <a:endParaRPr/>
          </a:p>
        </p:txBody>
      </p:sp>
      <p:sp>
        <p:nvSpPr>
          <p:cNvPr id="161" name="Google Shape;161;p20"/>
          <p:cNvSpPr txBox="1">
            <a:spLocks noGrp="1"/>
          </p:cNvSpPr>
          <p:nvPr>
            <p:ph type="body" idx="1"/>
          </p:nvPr>
        </p:nvSpPr>
        <p:spPr>
          <a:xfrm>
            <a:off x="737552" y="1660208"/>
            <a:ext cx="8946541" cy="4195481"/>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SzPts val="1120"/>
              <a:buChar char="▶"/>
            </a:pPr>
            <a:r>
              <a:rPr lang="en-US" sz="1400" b="1" u="sng"/>
              <a:t>Business Problems </a:t>
            </a:r>
            <a:r>
              <a:rPr lang="en-US" sz="1400" b="1"/>
              <a:t>:</a:t>
            </a:r>
            <a:endParaRPr/>
          </a:p>
          <a:p>
            <a:pPr marL="0" lvl="0" indent="0" algn="just" rtl="0">
              <a:spcBef>
                <a:spcPts val="1000"/>
              </a:spcBef>
              <a:spcAft>
                <a:spcPts val="0"/>
              </a:spcAft>
              <a:buSzPts val="1120"/>
              <a:buNone/>
            </a:pPr>
            <a:r>
              <a:rPr lang="en-US" sz="1400" b="1"/>
              <a:t> </a:t>
            </a:r>
            <a:endParaRPr/>
          </a:p>
          <a:p>
            <a:pPr marL="742950" lvl="1" indent="-285750" algn="just" rtl="0">
              <a:spcBef>
                <a:spcPts val="1000"/>
              </a:spcBef>
              <a:spcAft>
                <a:spcPts val="0"/>
              </a:spcAft>
              <a:buSzPts val="1120"/>
              <a:buChar char="▶"/>
            </a:pPr>
            <a:r>
              <a:rPr lang="en-US" sz="1400"/>
              <a:t>Perform Analysis on Yelp Academic Dataset</a:t>
            </a:r>
            <a:endParaRPr/>
          </a:p>
          <a:p>
            <a:pPr marL="742950" lvl="1" indent="-214630" algn="just" rtl="0">
              <a:spcBef>
                <a:spcPts val="1000"/>
              </a:spcBef>
              <a:spcAft>
                <a:spcPts val="0"/>
              </a:spcAft>
              <a:buSzPts val="1120"/>
              <a:buNone/>
            </a:pPr>
            <a:endParaRPr sz="1400"/>
          </a:p>
          <a:p>
            <a:pPr marL="742950" lvl="1" indent="-285750" algn="just" rtl="0">
              <a:spcBef>
                <a:spcPts val="1000"/>
              </a:spcBef>
              <a:spcAft>
                <a:spcPts val="0"/>
              </a:spcAft>
              <a:buSzPts val="1120"/>
              <a:buChar char="▶"/>
            </a:pPr>
            <a:r>
              <a:rPr lang="en-US" sz="1400"/>
              <a:t>Perform Visualization, Graph Mining and create graphs  on Yelp data</a:t>
            </a:r>
            <a:endParaRPr/>
          </a:p>
          <a:p>
            <a:pPr marL="742950" lvl="1" indent="-214630" algn="just" rtl="0">
              <a:spcBef>
                <a:spcPts val="1000"/>
              </a:spcBef>
              <a:spcAft>
                <a:spcPts val="0"/>
              </a:spcAft>
              <a:buSzPts val="1120"/>
              <a:buNone/>
            </a:pPr>
            <a:endParaRPr sz="1400"/>
          </a:p>
          <a:p>
            <a:pPr marL="742950" lvl="1" indent="-285750" algn="just" rtl="0">
              <a:spcBef>
                <a:spcPts val="1000"/>
              </a:spcBef>
              <a:spcAft>
                <a:spcPts val="0"/>
              </a:spcAft>
              <a:buSzPts val="1120"/>
              <a:buChar char="▶"/>
            </a:pPr>
            <a:r>
              <a:rPr lang="en-US" sz="1400"/>
              <a:t>Model the data with various techniques and interpret the output</a:t>
            </a:r>
            <a:endParaRPr/>
          </a:p>
          <a:p>
            <a:pPr marL="742950" lvl="1" indent="-214630" algn="just" rtl="0">
              <a:spcBef>
                <a:spcPts val="1000"/>
              </a:spcBef>
              <a:spcAft>
                <a:spcPts val="0"/>
              </a:spcAft>
              <a:buSzPts val="1120"/>
              <a:buNone/>
            </a:pPr>
            <a:endParaRPr sz="1400"/>
          </a:p>
          <a:p>
            <a:pPr marL="742950" lvl="1" indent="-285750" algn="just" rtl="0">
              <a:spcBef>
                <a:spcPts val="1000"/>
              </a:spcBef>
              <a:spcAft>
                <a:spcPts val="0"/>
              </a:spcAft>
              <a:buSzPts val="1120"/>
              <a:buChar char="▶"/>
            </a:pPr>
            <a:r>
              <a:rPr lang="en-US" sz="1400"/>
              <a:t>To perform sentiment analysis on Review dataset of Yelp</a:t>
            </a:r>
            <a:endParaRPr/>
          </a:p>
          <a:p>
            <a:pPr marL="342900" lvl="0" indent="-271780" algn="just" rtl="0">
              <a:spcBef>
                <a:spcPts val="1000"/>
              </a:spcBef>
              <a:spcAft>
                <a:spcPts val="0"/>
              </a:spcAft>
              <a:buSzPts val="1120"/>
              <a:buNone/>
            </a:pPr>
            <a:endParaRPr sz="1400"/>
          </a:p>
          <a:p>
            <a:pPr marL="342900" lvl="0" indent="-271780" algn="just" rtl="0">
              <a:spcBef>
                <a:spcPts val="1000"/>
              </a:spcBef>
              <a:spcAft>
                <a:spcPts val="0"/>
              </a:spcAft>
              <a:buSzPts val="1120"/>
              <a:buNone/>
            </a:pPr>
            <a:endParaRPr sz="1400"/>
          </a:p>
        </p:txBody>
      </p:sp>
      <p:pic>
        <p:nvPicPr>
          <p:cNvPr id="162" name="Google Shape;162;p20"/>
          <p:cNvPicPr preferRelativeResize="0"/>
          <p:nvPr/>
        </p:nvPicPr>
        <p:blipFill rotWithShape="1">
          <a:blip r:embed="rId3">
            <a:alphaModFix/>
          </a:blip>
          <a:srcRect/>
          <a:stretch/>
        </p:blipFill>
        <p:spPr>
          <a:xfrm>
            <a:off x="10318115" y="173355"/>
            <a:ext cx="888365" cy="88836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8"/>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sz="3200"/>
              <a:t>Analysis Part 3 -Modelling</a:t>
            </a:r>
            <a:endParaRPr sz="3200"/>
          </a:p>
        </p:txBody>
      </p:sp>
      <p:sp>
        <p:nvSpPr>
          <p:cNvPr id="335" name="Google Shape;335;p38"/>
          <p:cNvSpPr txBox="1">
            <a:spLocks noGrp="1"/>
          </p:cNvSpPr>
          <p:nvPr>
            <p:ph type="body" idx="1"/>
          </p:nvPr>
        </p:nvSpPr>
        <p:spPr>
          <a:xfrm>
            <a:off x="1103300" y="1612701"/>
            <a:ext cx="8946600" cy="46356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Clr>
                <a:schemeClr val="dk1"/>
              </a:buClr>
              <a:buSzPts val="1100"/>
              <a:buFont typeface="Arial"/>
              <a:buNone/>
            </a:pPr>
            <a:r>
              <a:rPr lang="en-US" sz="1400"/>
              <a:t> Model  Execution: </a:t>
            </a:r>
            <a:endParaRPr sz="1400"/>
          </a:p>
          <a:p>
            <a:pPr marL="742950" lvl="1" indent="-285750" algn="l" rtl="0">
              <a:spcBef>
                <a:spcPts val="1000"/>
              </a:spcBef>
              <a:spcAft>
                <a:spcPts val="0"/>
              </a:spcAft>
              <a:buSzPts val="1120"/>
              <a:buChar char="▶"/>
            </a:pPr>
            <a:r>
              <a:rPr lang="en-US" sz="1400"/>
              <a:t>Model and Predict the Train Data</a:t>
            </a:r>
            <a:endParaRPr sz="1400"/>
          </a:p>
          <a:p>
            <a:pPr marL="742950" lvl="1" indent="-303530" algn="l" rtl="0">
              <a:spcBef>
                <a:spcPts val="1000"/>
              </a:spcBef>
              <a:spcAft>
                <a:spcPts val="0"/>
              </a:spcAft>
              <a:buSzPts val="1400"/>
              <a:buChar char="▶"/>
            </a:pPr>
            <a:r>
              <a:rPr lang="en-US" sz="1400"/>
              <a:t>Calculate the various parameters from predictionsAndLabel RDD</a:t>
            </a:r>
            <a:endParaRPr sz="1400"/>
          </a:p>
          <a:p>
            <a:pPr marL="742950" lvl="1" indent="-303530" algn="l" rtl="0">
              <a:spcBef>
                <a:spcPts val="1000"/>
              </a:spcBef>
              <a:spcAft>
                <a:spcPts val="0"/>
              </a:spcAft>
              <a:buSzPts val="1400"/>
              <a:buChar char="▶"/>
            </a:pPr>
            <a:r>
              <a:rPr lang="en-US" sz="1400"/>
              <a:t>Evaluate the parameters like R-Squared etc using Regression Metrics</a:t>
            </a:r>
            <a:endParaRPr sz="1400"/>
          </a:p>
          <a:p>
            <a:pPr marL="742950" lvl="0" indent="0" algn="l" rtl="0">
              <a:spcBef>
                <a:spcPts val="1000"/>
              </a:spcBef>
              <a:spcAft>
                <a:spcPts val="0"/>
              </a:spcAft>
              <a:buNone/>
            </a:pPr>
            <a:endParaRPr sz="1400"/>
          </a:p>
        </p:txBody>
      </p:sp>
      <p:pic>
        <p:nvPicPr>
          <p:cNvPr id="336" name="Google Shape;336;p38"/>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337" name="Google Shape;337;p38"/>
          <p:cNvPicPr preferRelativeResize="0"/>
          <p:nvPr/>
        </p:nvPicPr>
        <p:blipFill>
          <a:blip r:embed="rId4">
            <a:alphaModFix/>
          </a:blip>
          <a:stretch>
            <a:fillRect/>
          </a:stretch>
        </p:blipFill>
        <p:spPr>
          <a:xfrm>
            <a:off x="1103300" y="3647850"/>
            <a:ext cx="8946600" cy="304775"/>
          </a:xfrm>
          <a:prstGeom prst="rect">
            <a:avLst/>
          </a:prstGeom>
          <a:noFill/>
          <a:ln>
            <a:noFill/>
          </a:ln>
        </p:spPr>
      </p:pic>
      <p:pic>
        <p:nvPicPr>
          <p:cNvPr id="338" name="Google Shape;338;p38"/>
          <p:cNvPicPr preferRelativeResize="0"/>
          <p:nvPr/>
        </p:nvPicPr>
        <p:blipFill>
          <a:blip r:embed="rId5">
            <a:alphaModFix/>
          </a:blip>
          <a:stretch>
            <a:fillRect/>
          </a:stretch>
        </p:blipFill>
        <p:spPr>
          <a:xfrm>
            <a:off x="1103300" y="4022700"/>
            <a:ext cx="8946600" cy="790575"/>
          </a:xfrm>
          <a:prstGeom prst="rect">
            <a:avLst/>
          </a:prstGeom>
          <a:noFill/>
          <a:ln>
            <a:noFill/>
          </a:ln>
        </p:spPr>
      </p:pic>
      <p:pic>
        <p:nvPicPr>
          <p:cNvPr id="339" name="Google Shape;339;p38"/>
          <p:cNvPicPr preferRelativeResize="0"/>
          <p:nvPr/>
        </p:nvPicPr>
        <p:blipFill>
          <a:blip r:embed="rId6">
            <a:alphaModFix/>
          </a:blip>
          <a:stretch>
            <a:fillRect/>
          </a:stretch>
        </p:blipFill>
        <p:spPr>
          <a:xfrm>
            <a:off x="1103300" y="4883350"/>
            <a:ext cx="8947500" cy="13430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9"/>
          <p:cNvSpPr txBox="1">
            <a:spLocks noGrp="1"/>
          </p:cNvSpPr>
          <p:nvPr>
            <p:ph type="title"/>
          </p:nvPr>
        </p:nvSpPr>
        <p:spPr>
          <a:xfrm>
            <a:off x="646111" y="452718"/>
            <a:ext cx="9404700" cy="14004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3200"/>
              <a:t>Analysis Part 3 -Modelling</a:t>
            </a:r>
            <a:endParaRPr/>
          </a:p>
        </p:txBody>
      </p:sp>
      <p:sp>
        <p:nvSpPr>
          <p:cNvPr id="346" name="Google Shape;346;p39"/>
          <p:cNvSpPr txBox="1">
            <a:spLocks noGrp="1"/>
          </p:cNvSpPr>
          <p:nvPr>
            <p:ph type="body" idx="1"/>
          </p:nvPr>
        </p:nvSpPr>
        <p:spPr>
          <a:xfrm>
            <a:off x="1104200" y="1482776"/>
            <a:ext cx="8946600" cy="4886400"/>
          </a:xfrm>
          <a:prstGeom prst="rect">
            <a:avLst/>
          </a:prstGeom>
        </p:spPr>
        <p:txBody>
          <a:bodyPr spcFirstLastPara="1" wrap="square" lIns="91425" tIns="45700" rIns="91425" bIns="45700" anchor="t" anchorCtr="0">
            <a:noAutofit/>
          </a:bodyPr>
          <a:lstStyle/>
          <a:p>
            <a:pPr marL="742950" lvl="1" indent="-285750" algn="l" rtl="0">
              <a:spcBef>
                <a:spcPts val="1000"/>
              </a:spcBef>
              <a:spcAft>
                <a:spcPts val="0"/>
              </a:spcAft>
              <a:buSzPts val="1120"/>
              <a:buChar char="▶"/>
            </a:pPr>
            <a:r>
              <a:rPr lang="en-US" sz="1400"/>
              <a:t>Comparing all the evaluation metrics performed for training Data and test Data</a:t>
            </a:r>
            <a:endParaRPr sz="1400"/>
          </a:p>
          <a:p>
            <a:pPr marL="742950" lvl="1" indent="-303530" algn="l" rtl="0">
              <a:spcBef>
                <a:spcPts val="1000"/>
              </a:spcBef>
              <a:spcAft>
                <a:spcPts val="0"/>
              </a:spcAft>
              <a:buSzPts val="1400"/>
              <a:buChar char="▶"/>
            </a:pPr>
            <a:r>
              <a:rPr lang="en-US" sz="1400"/>
              <a:t>We find that models of both the data and their predictions almost have the same values</a:t>
            </a:r>
            <a:endParaRPr sz="1400"/>
          </a:p>
          <a:p>
            <a:pPr marL="742950" lvl="1" indent="-303530" algn="l" rtl="0">
              <a:spcBef>
                <a:spcPts val="1000"/>
              </a:spcBef>
              <a:spcAft>
                <a:spcPts val="0"/>
              </a:spcAft>
              <a:buSzPts val="1400"/>
              <a:buChar char="▶"/>
            </a:pPr>
            <a:r>
              <a:rPr lang="en-US" sz="1400"/>
              <a:t>Considering, the p-Value, we can say with 95% confidence that the co-efficients and the R-squared value of both the model predictions are similar, hence the models are accurate.</a:t>
            </a:r>
            <a:endParaRPr sz="1400"/>
          </a:p>
          <a:p>
            <a:pPr marL="742950" lvl="1" indent="-303530" algn="l" rtl="0">
              <a:spcBef>
                <a:spcPts val="1000"/>
              </a:spcBef>
              <a:spcAft>
                <a:spcPts val="0"/>
              </a:spcAft>
              <a:buSzPts val="1400"/>
              <a:buChar char="▶"/>
            </a:pPr>
            <a:r>
              <a:rPr lang="en-US" sz="1400"/>
              <a:t>Looking into the parameters.</a:t>
            </a:r>
            <a:endParaRPr sz="1400"/>
          </a:p>
        </p:txBody>
      </p:sp>
      <p:pic>
        <p:nvPicPr>
          <p:cNvPr id="347" name="Google Shape;347;p39"/>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348" name="Google Shape;348;p39"/>
          <p:cNvPicPr preferRelativeResize="0"/>
          <p:nvPr/>
        </p:nvPicPr>
        <p:blipFill>
          <a:blip r:embed="rId4">
            <a:alphaModFix/>
          </a:blip>
          <a:stretch>
            <a:fillRect/>
          </a:stretch>
        </p:blipFill>
        <p:spPr>
          <a:xfrm>
            <a:off x="1189613" y="3324650"/>
            <a:ext cx="4371975" cy="2857500"/>
          </a:xfrm>
          <a:prstGeom prst="rect">
            <a:avLst/>
          </a:prstGeom>
          <a:noFill/>
          <a:ln>
            <a:noFill/>
          </a:ln>
        </p:spPr>
      </p:pic>
      <p:pic>
        <p:nvPicPr>
          <p:cNvPr id="349" name="Google Shape;349;p39"/>
          <p:cNvPicPr preferRelativeResize="0"/>
          <p:nvPr/>
        </p:nvPicPr>
        <p:blipFill>
          <a:blip r:embed="rId5">
            <a:alphaModFix/>
          </a:blip>
          <a:stretch>
            <a:fillRect/>
          </a:stretch>
        </p:blipFill>
        <p:spPr>
          <a:xfrm>
            <a:off x="6803175" y="4108500"/>
            <a:ext cx="3810000" cy="1943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40"/>
          <p:cNvSpPr txBox="1">
            <a:spLocks noGrp="1"/>
          </p:cNvSpPr>
          <p:nvPr>
            <p:ph type="title"/>
          </p:nvPr>
        </p:nvSpPr>
        <p:spPr>
          <a:xfrm>
            <a:off x="646111" y="45271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Issues Faced</a:t>
            </a:r>
            <a:endParaRPr/>
          </a:p>
        </p:txBody>
      </p:sp>
      <p:sp>
        <p:nvSpPr>
          <p:cNvPr id="355" name="Google Shape;355;p40"/>
          <p:cNvSpPr txBox="1">
            <a:spLocks noGrp="1"/>
          </p:cNvSpPr>
          <p:nvPr>
            <p:ph type="body" idx="1"/>
          </p:nvPr>
        </p:nvSpPr>
        <p:spPr>
          <a:xfrm>
            <a:off x="747712" y="1371899"/>
            <a:ext cx="11088687" cy="5033383"/>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SzPts val="1120"/>
              <a:buChar char="▶"/>
            </a:pPr>
            <a:r>
              <a:rPr lang="en-US" sz="1400"/>
              <a:t>Below are the list of challenges that we faced while working on the selected yelp dataset:</a:t>
            </a:r>
            <a:endParaRPr/>
          </a:p>
          <a:p>
            <a:pPr marL="342900" lvl="0" indent="-271780" algn="just" rtl="0">
              <a:spcBef>
                <a:spcPts val="1000"/>
              </a:spcBef>
              <a:spcAft>
                <a:spcPts val="0"/>
              </a:spcAft>
              <a:buSzPts val="1120"/>
              <a:buNone/>
            </a:pPr>
            <a:endParaRPr sz="1400" b="1"/>
          </a:p>
          <a:p>
            <a:pPr marL="742950" lvl="1" indent="-285750" algn="just" rtl="0">
              <a:spcBef>
                <a:spcPts val="1000"/>
              </a:spcBef>
              <a:spcAft>
                <a:spcPts val="0"/>
              </a:spcAft>
              <a:buSzPts val="960"/>
              <a:buChar char="▶"/>
            </a:pPr>
            <a:r>
              <a:rPr lang="en-US" sz="1200"/>
              <a:t>Spark’s main concept is Resilient Distributed Dataset (RDD), which runs on top of HDFS. Yelp dataset is huge (few GBs), we faced a big challenge in downloading this dataset from internet to the Cloudera VM </a:t>
            </a:r>
            <a:r>
              <a:rPr lang="en-US" sz="1200">
                <a:solidFill>
                  <a:srgbClr val="FFFFFF"/>
                </a:solidFill>
              </a:rPr>
              <a:t> and later uploading to HDFS</a:t>
            </a:r>
            <a:endParaRPr/>
          </a:p>
          <a:p>
            <a:pPr marL="1143000" lvl="2" indent="-228600" algn="just" rtl="0">
              <a:spcBef>
                <a:spcPts val="1000"/>
              </a:spcBef>
              <a:spcAft>
                <a:spcPts val="0"/>
              </a:spcAft>
              <a:buSzPts val="800"/>
              <a:buChar char="▶"/>
            </a:pPr>
            <a:r>
              <a:rPr lang="en-US" sz="1000"/>
              <a:t>Resolution: Downloaded the dataset on local machine, and mounted local folder with Cloudera VM folder. </a:t>
            </a:r>
            <a:endParaRPr/>
          </a:p>
          <a:p>
            <a:pPr marL="742950" lvl="1" indent="-285750" algn="just" rtl="0">
              <a:spcBef>
                <a:spcPts val="1000"/>
              </a:spcBef>
              <a:spcAft>
                <a:spcPts val="0"/>
              </a:spcAft>
              <a:buSzPts val="960"/>
              <a:buChar char="▶"/>
            </a:pPr>
            <a:r>
              <a:rPr lang="en-US" sz="1200"/>
              <a:t>Pyspark &amp; python have many different forms of data types. Some functions worked with one type and not with the other. Also, some features were available with one type of data type, and not with the other. This created confusion and delayed our work to a larger extent. </a:t>
            </a:r>
            <a:endParaRPr/>
          </a:p>
          <a:p>
            <a:pPr marL="742950" lvl="1" indent="-285750" algn="just" rtl="0">
              <a:spcBef>
                <a:spcPts val="1000"/>
              </a:spcBef>
              <a:spcAft>
                <a:spcPts val="0"/>
              </a:spcAft>
              <a:buSzPts val="960"/>
              <a:buChar char="▶"/>
            </a:pPr>
            <a:r>
              <a:rPr lang="en-US" sz="1200"/>
              <a:t>The versions of many packages are outdated on the VM. Due to this, some functions didn’t work at all. So, pip install &lt;[package_name&gt; --upgrade were our rescue command. To look for answers online, we used various commands to find the version of the tools that we were using like Python, Spark, Jupyter Notebook, Pandas, This issue included the SparkSession feature, which is not part of currently available Spark in the VM, SparkSession is a latest feature and would have made our work much easier.</a:t>
            </a:r>
            <a:endParaRPr/>
          </a:p>
          <a:p>
            <a:pPr marL="742950" lvl="1" indent="-285750" algn="just" rtl="0">
              <a:spcBef>
                <a:spcPts val="1000"/>
              </a:spcBef>
              <a:spcAft>
                <a:spcPts val="0"/>
              </a:spcAft>
              <a:buSzPts val="960"/>
              <a:buChar char="▶"/>
            </a:pPr>
            <a:r>
              <a:rPr lang="en-US" sz="1200"/>
              <a:t>We tried implementing Linear regression model. The references procured from google, were not particular for the pyspark version 1.6.0 (the current version which we are using), hence a lot of effort went into finding the right commands for the version being used.</a:t>
            </a:r>
            <a:endParaRPr/>
          </a:p>
          <a:p>
            <a:pPr marL="742950" lvl="1" indent="-285750" algn="just" rtl="0">
              <a:spcBef>
                <a:spcPts val="1000"/>
              </a:spcBef>
              <a:spcAft>
                <a:spcPts val="0"/>
              </a:spcAft>
              <a:buSzPts val="960"/>
              <a:buChar char="▶"/>
            </a:pPr>
            <a:r>
              <a:rPr lang="en-US" sz="1200"/>
              <a:t>We faced a lot of issues in SqlContext, and have to move to other ways to perform the plotting as many commands do not work in SQLContext and it is the prominent way to put queries in the data.</a:t>
            </a:r>
            <a:endParaRPr/>
          </a:p>
          <a:p>
            <a:pPr marL="742950" lvl="1" indent="-285750" algn="just" rtl="0">
              <a:spcBef>
                <a:spcPts val="1000"/>
              </a:spcBef>
              <a:spcAft>
                <a:spcPts val="0"/>
              </a:spcAft>
              <a:buSzPts val="960"/>
              <a:buChar char="▶"/>
            </a:pPr>
            <a:r>
              <a:rPr lang="en-US" sz="1200"/>
              <a:t>The CountVectorization as required for Sentiment Analysis was performing extremely slow and did not work sometimes on our filtered dataset, this slowed our work to perform text analysis.</a:t>
            </a:r>
            <a:endParaRPr/>
          </a:p>
          <a:p>
            <a:pPr marL="742950" lvl="1" indent="-285750" algn="just" rtl="0">
              <a:spcBef>
                <a:spcPts val="1000"/>
              </a:spcBef>
              <a:spcAft>
                <a:spcPts val="0"/>
              </a:spcAft>
              <a:buSzPts val="960"/>
              <a:buChar char="▶"/>
            </a:pPr>
            <a:r>
              <a:rPr lang="en-US" sz="1200"/>
              <a:t>The system memory (RAM) was 8GB of 2 of our team members, which created issues with VM. They had to restart the VM and their computer time and again.</a:t>
            </a:r>
            <a:endParaRPr sz="1200"/>
          </a:p>
        </p:txBody>
      </p:sp>
      <p:pic>
        <p:nvPicPr>
          <p:cNvPr id="356" name="Google Shape;356;p40"/>
          <p:cNvPicPr preferRelativeResize="0"/>
          <p:nvPr/>
        </p:nvPicPr>
        <p:blipFill rotWithShape="1">
          <a:blip r:embed="rId3">
            <a:alphaModFix/>
          </a:blip>
          <a:srcRect/>
          <a:stretch/>
        </p:blipFill>
        <p:spPr>
          <a:xfrm>
            <a:off x="10318115" y="173355"/>
            <a:ext cx="888365" cy="88836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sz="3200"/>
              <a:t>Future Use-Cases</a:t>
            </a:r>
            <a:endParaRPr sz="3200"/>
          </a:p>
        </p:txBody>
      </p:sp>
      <p:sp>
        <p:nvSpPr>
          <p:cNvPr id="362" name="Google Shape;362;p41"/>
          <p:cNvSpPr txBox="1">
            <a:spLocks noGrp="1"/>
          </p:cNvSpPr>
          <p:nvPr>
            <p:ph type="body" idx="1"/>
          </p:nvPr>
        </p:nvSpPr>
        <p:spPr>
          <a:xfrm>
            <a:off x="747712" y="1727798"/>
            <a:ext cx="10265728" cy="419548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a:t>Using Binaries: Our project has visualizations and different kinds of regression models. We could further pursue additional modelling using the Category and Attributes columns </a:t>
            </a:r>
            <a:endParaRPr/>
          </a:p>
          <a:p>
            <a:pPr marL="342900" lvl="0" indent="-271780" algn="l" rtl="0">
              <a:spcBef>
                <a:spcPts val="1000"/>
              </a:spcBef>
              <a:spcAft>
                <a:spcPts val="0"/>
              </a:spcAft>
              <a:buSzPts val="1120"/>
              <a:buNone/>
            </a:pPr>
            <a:endParaRPr sz="1400"/>
          </a:p>
          <a:p>
            <a:pPr marL="342900" lvl="0" indent="-342900" algn="l" rtl="0">
              <a:spcBef>
                <a:spcPts val="1000"/>
              </a:spcBef>
              <a:spcAft>
                <a:spcPts val="0"/>
              </a:spcAft>
              <a:buSzPts val="1120"/>
              <a:buChar char="▶"/>
            </a:pPr>
            <a:r>
              <a:rPr lang="en-US" sz="1400"/>
              <a:t>We can create Decision trees to explore the data further and find significant variables.</a:t>
            </a:r>
            <a:endParaRPr/>
          </a:p>
          <a:p>
            <a:pPr marL="342900" lvl="0" indent="-271780" algn="l" rtl="0">
              <a:spcBef>
                <a:spcPts val="1000"/>
              </a:spcBef>
              <a:spcAft>
                <a:spcPts val="0"/>
              </a:spcAft>
              <a:buSzPts val="1120"/>
              <a:buNone/>
            </a:pPr>
            <a:endParaRPr sz="1400"/>
          </a:p>
          <a:p>
            <a:pPr marL="342900" lvl="0" indent="-342900" algn="l" rtl="0">
              <a:spcBef>
                <a:spcPts val="1000"/>
              </a:spcBef>
              <a:spcAft>
                <a:spcPts val="0"/>
              </a:spcAft>
              <a:buSzPts val="1120"/>
              <a:buChar char="▶"/>
            </a:pPr>
            <a:r>
              <a:rPr lang="en-US" sz="1400"/>
              <a:t>Maps: Dropping pins in areas where the restaurants are could have helped in visualizing the map of restaurants. </a:t>
            </a:r>
            <a:endParaRPr/>
          </a:p>
          <a:p>
            <a:pPr marL="342900" lvl="0" indent="-271780" algn="l" rtl="0">
              <a:spcBef>
                <a:spcPts val="1000"/>
              </a:spcBef>
              <a:spcAft>
                <a:spcPts val="0"/>
              </a:spcAft>
              <a:buSzPts val="1120"/>
              <a:buNone/>
            </a:pPr>
            <a:endParaRPr sz="1400"/>
          </a:p>
          <a:p>
            <a:pPr marL="342900" lvl="0" indent="-342900" algn="l" rtl="0">
              <a:spcBef>
                <a:spcPts val="1000"/>
              </a:spcBef>
              <a:spcAft>
                <a:spcPts val="0"/>
              </a:spcAft>
              <a:buSzPts val="1120"/>
              <a:buChar char="▶"/>
            </a:pPr>
            <a:r>
              <a:rPr lang="en-US" sz="1400"/>
              <a:t>To find how a neighborhood affects the restaurants ratings would have been an interesting topic to explore.</a:t>
            </a:r>
            <a:endParaRPr/>
          </a:p>
          <a:p>
            <a:pPr marL="342900" lvl="0" indent="-271780" algn="l" rtl="0">
              <a:spcBef>
                <a:spcPts val="1000"/>
              </a:spcBef>
              <a:spcAft>
                <a:spcPts val="0"/>
              </a:spcAft>
              <a:buSzPts val="1120"/>
              <a:buNone/>
            </a:pPr>
            <a:endParaRPr sz="1400"/>
          </a:p>
          <a:p>
            <a:pPr marL="342900" lvl="0" indent="-342900" algn="l" rtl="0">
              <a:spcBef>
                <a:spcPts val="1000"/>
              </a:spcBef>
              <a:spcAft>
                <a:spcPts val="0"/>
              </a:spcAft>
              <a:buSzPts val="1120"/>
              <a:buChar char="▶"/>
            </a:pPr>
            <a:r>
              <a:rPr lang="en-US" sz="1400"/>
              <a:t>Sentimental Analysis: it is always interesting to know what kinds of sentiments a reviewer produced in their review. We had already created a heat map, but we wanted to add more work related to sentiments. </a:t>
            </a:r>
            <a:endParaRPr/>
          </a:p>
          <a:p>
            <a:pPr marL="342900" lvl="0" indent="-271780" algn="just" rtl="0">
              <a:spcBef>
                <a:spcPts val="1000"/>
              </a:spcBef>
              <a:spcAft>
                <a:spcPts val="0"/>
              </a:spcAft>
              <a:buSzPts val="1120"/>
              <a:buNone/>
            </a:pPr>
            <a:endParaRPr sz="1400"/>
          </a:p>
        </p:txBody>
      </p:sp>
      <p:pic>
        <p:nvPicPr>
          <p:cNvPr id="363" name="Google Shape;363;p41"/>
          <p:cNvPicPr preferRelativeResize="0"/>
          <p:nvPr/>
        </p:nvPicPr>
        <p:blipFill rotWithShape="1">
          <a:blip r:embed="rId3">
            <a:alphaModFix/>
          </a:blip>
          <a:srcRect/>
          <a:stretch/>
        </p:blipFill>
        <p:spPr>
          <a:xfrm>
            <a:off x="10318115" y="173355"/>
            <a:ext cx="888365" cy="8883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4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4200"/>
              <a:buFont typeface="Century Gothic"/>
              <a:buNone/>
            </a:pPr>
            <a:r>
              <a:rPr lang="en-US" sz="3200"/>
              <a:t>References</a:t>
            </a:r>
            <a:endParaRPr sz="3200"/>
          </a:p>
        </p:txBody>
      </p:sp>
      <p:sp>
        <p:nvSpPr>
          <p:cNvPr id="369" name="Google Shape;369;p42"/>
          <p:cNvSpPr txBox="1">
            <a:spLocks noGrp="1"/>
          </p:cNvSpPr>
          <p:nvPr>
            <p:ph type="body" idx="1"/>
          </p:nvPr>
        </p:nvSpPr>
        <p:spPr>
          <a:xfrm>
            <a:off x="747712" y="1727798"/>
            <a:ext cx="10265728" cy="419548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dirty="0"/>
              <a:t>Internet was our go-to place to understand how to approach our hiccups in the project</a:t>
            </a:r>
            <a:endParaRPr dirty="0"/>
          </a:p>
          <a:p>
            <a:pPr marL="742950" lvl="1" indent="-285750" algn="l" rtl="0">
              <a:spcBef>
                <a:spcPts val="1000"/>
              </a:spcBef>
              <a:spcAft>
                <a:spcPts val="0"/>
              </a:spcAft>
              <a:buSzPts val="960"/>
              <a:buChar char="▶"/>
            </a:pPr>
            <a:r>
              <a:rPr lang="en-US" sz="1200" u="sng" dirty="0">
                <a:solidFill>
                  <a:schemeClr val="hlink"/>
                </a:solidFill>
                <a:hlinkClick r:id="rId3"/>
              </a:rPr>
              <a:t>https://www.yelp.com/dataset</a:t>
            </a:r>
            <a:r>
              <a:rPr lang="en-US" sz="1200" dirty="0"/>
              <a:t> -- </a:t>
            </a:r>
            <a:r>
              <a:rPr lang="en-US" sz="1200" dirty="0" err="1"/>
              <a:t>datasource</a:t>
            </a:r>
            <a:r>
              <a:rPr lang="en-US" sz="1200" dirty="0"/>
              <a:t> of our academic dataset</a:t>
            </a:r>
            <a:endParaRPr sz="1200" dirty="0"/>
          </a:p>
          <a:p>
            <a:pPr marL="742950" lvl="1" indent="-285750" algn="l" rtl="0">
              <a:spcBef>
                <a:spcPts val="1000"/>
              </a:spcBef>
              <a:spcAft>
                <a:spcPts val="0"/>
              </a:spcAft>
              <a:buSzPts val="960"/>
              <a:buChar char="▶"/>
            </a:pPr>
            <a:r>
              <a:rPr lang="en-US" sz="1200" dirty="0"/>
              <a:t>To look up solutions and alternatives to our errors</a:t>
            </a:r>
            <a:endParaRPr sz="1200" u="sng" dirty="0">
              <a:solidFill>
                <a:schemeClr val="hlink"/>
              </a:solidFill>
              <a:hlinkClick r:id="rId4"/>
            </a:endParaRPr>
          </a:p>
          <a:p>
            <a:pPr marL="1143000" lvl="2" indent="-228600" algn="l" rtl="0">
              <a:spcBef>
                <a:spcPts val="1000"/>
              </a:spcBef>
              <a:spcAft>
                <a:spcPts val="0"/>
              </a:spcAft>
              <a:buSzPts val="800"/>
              <a:buChar char="▶"/>
            </a:pPr>
            <a:r>
              <a:rPr lang="en-US" sz="1000" u="sng" dirty="0">
                <a:solidFill>
                  <a:schemeClr val="hlink"/>
                </a:solidFill>
                <a:hlinkClick r:id="rId4"/>
              </a:rPr>
              <a:t>https://stackoverflow.com/</a:t>
            </a:r>
            <a:endParaRPr sz="1000" dirty="0"/>
          </a:p>
          <a:p>
            <a:pPr marL="1143000" lvl="2" indent="-228600" algn="l" rtl="0">
              <a:spcBef>
                <a:spcPts val="1000"/>
              </a:spcBef>
              <a:spcAft>
                <a:spcPts val="0"/>
              </a:spcAft>
              <a:buSzPts val="800"/>
              <a:buChar char="▶"/>
            </a:pPr>
            <a:r>
              <a:rPr lang="en-US" sz="1000" u="sng" dirty="0">
                <a:solidFill>
                  <a:schemeClr val="hlink"/>
                </a:solidFill>
                <a:hlinkClick r:id="rId5"/>
              </a:rPr>
              <a:t>https://github.com/</a:t>
            </a:r>
            <a:endParaRPr sz="1000" dirty="0"/>
          </a:p>
          <a:p>
            <a:pPr marL="742950" lvl="1" indent="-285750" algn="l" rtl="0">
              <a:spcBef>
                <a:spcPts val="1000"/>
              </a:spcBef>
              <a:spcAft>
                <a:spcPts val="0"/>
              </a:spcAft>
              <a:buSzPts val="960"/>
              <a:buChar char="▶"/>
            </a:pPr>
            <a:r>
              <a:rPr lang="en-US" sz="1200" u="sng" dirty="0">
                <a:solidFill>
                  <a:schemeClr val="hlink"/>
                </a:solidFill>
                <a:hlinkClick r:id="rId6"/>
              </a:rPr>
              <a:t>https://spark.apache.org/docs/1.6.1/api/python/index.html</a:t>
            </a:r>
            <a:r>
              <a:rPr lang="en-US" sz="1200" dirty="0"/>
              <a:t> -- to refer to the existing functions and return values of these functions</a:t>
            </a:r>
            <a:endParaRPr sz="1200" dirty="0"/>
          </a:p>
          <a:p>
            <a:pPr marL="742950" lvl="1" indent="-285750" algn="l" rtl="0">
              <a:spcBef>
                <a:spcPts val="1000"/>
              </a:spcBef>
              <a:spcAft>
                <a:spcPts val="0"/>
              </a:spcAft>
              <a:buSzPts val="960"/>
              <a:buChar char="▶"/>
            </a:pPr>
            <a:r>
              <a:rPr lang="en-US" sz="1200" u="sng" dirty="0">
                <a:solidFill>
                  <a:schemeClr val="hlink"/>
                </a:solidFill>
                <a:hlinkClick r:id="rId7"/>
              </a:rPr>
              <a:t>http://www.ebc.cat/2015/01/05/how-to-rank-restaurants/</a:t>
            </a:r>
            <a:r>
              <a:rPr lang="en-US" sz="1200" dirty="0"/>
              <a:t> -- to find the formula to rank the restaurants of yelp</a:t>
            </a:r>
            <a:endParaRPr sz="1200" dirty="0"/>
          </a:p>
          <a:p>
            <a:pPr marL="742950" lvl="1" indent="-300990" algn="l" rtl="0">
              <a:spcBef>
                <a:spcPts val="1000"/>
              </a:spcBef>
              <a:spcAft>
                <a:spcPts val="0"/>
              </a:spcAft>
              <a:buSzPts val="1200"/>
              <a:buChar char="▶"/>
            </a:pPr>
            <a:r>
              <a:rPr lang="en-US" sz="1200" u="sng" dirty="0">
                <a:solidFill>
                  <a:schemeClr val="hlink"/>
                </a:solidFill>
                <a:hlinkClick r:id="rId8"/>
              </a:rPr>
              <a:t>https://spark.apache.org/docs/1.6.0/api/python/pyspark.mllib.html#module-pyspark.mllib.regression</a:t>
            </a:r>
            <a:r>
              <a:rPr lang="en-US" sz="1200" dirty="0"/>
              <a:t>  - </a:t>
            </a:r>
            <a:r>
              <a:rPr lang="en-US" sz="1200" dirty="0" err="1"/>
              <a:t>LinearRegression</a:t>
            </a:r>
            <a:r>
              <a:rPr lang="en-US" sz="1200" dirty="0"/>
              <a:t> Model</a:t>
            </a:r>
            <a:endParaRPr sz="1200" dirty="0"/>
          </a:p>
          <a:p>
            <a:pPr marL="742950" lvl="1" indent="-300990" algn="l" rtl="0">
              <a:spcBef>
                <a:spcPts val="1000"/>
              </a:spcBef>
              <a:spcAft>
                <a:spcPts val="0"/>
              </a:spcAft>
              <a:buSzPts val="1200"/>
              <a:buChar char="▶"/>
            </a:pPr>
            <a:r>
              <a:rPr lang="en-US" sz="1200" u="sng" dirty="0">
                <a:solidFill>
                  <a:schemeClr val="hlink"/>
                </a:solidFill>
                <a:hlinkClick r:id="rId9"/>
              </a:rPr>
              <a:t>https://spark.apache.org/docs/1.6.0/api/python/pyspark.mllib.html#module-pyspark.mllib.evaluation</a:t>
            </a:r>
            <a:r>
              <a:rPr lang="en-US" sz="1200" dirty="0"/>
              <a:t> - To aid in the evaluation of the model</a:t>
            </a:r>
            <a:endParaRPr sz="1200" dirty="0"/>
          </a:p>
          <a:p>
            <a:pPr marL="342900" lvl="0" indent="-342900" algn="l" rtl="0">
              <a:spcBef>
                <a:spcPts val="1000"/>
              </a:spcBef>
              <a:spcAft>
                <a:spcPts val="0"/>
              </a:spcAft>
              <a:buSzPts val="1120"/>
              <a:buChar char="▶"/>
            </a:pPr>
            <a:r>
              <a:rPr lang="en-US" sz="1400" dirty="0"/>
              <a:t>eBook</a:t>
            </a:r>
            <a:endParaRPr dirty="0"/>
          </a:p>
          <a:p>
            <a:pPr marL="742950" lvl="1" indent="-285750" algn="l" rtl="0">
              <a:spcBef>
                <a:spcPts val="1000"/>
              </a:spcBef>
              <a:spcAft>
                <a:spcPts val="0"/>
              </a:spcAft>
              <a:buSzPts val="960"/>
              <a:buChar char="▶"/>
            </a:pPr>
            <a:r>
              <a:rPr lang="en-US" sz="1200" dirty="0"/>
              <a:t>Frank Kane’s Taming Big Data with Apache Spark and Python, by Frank Kane</a:t>
            </a:r>
            <a:endParaRPr sz="1200" dirty="0"/>
          </a:p>
          <a:p>
            <a:pPr marL="742950" lvl="1" indent="-224790" algn="l" rtl="0">
              <a:spcBef>
                <a:spcPts val="1000"/>
              </a:spcBef>
              <a:spcAft>
                <a:spcPts val="0"/>
              </a:spcAft>
              <a:buSzPts val="960"/>
              <a:buNone/>
            </a:pPr>
            <a:endParaRPr sz="1200" dirty="0"/>
          </a:p>
        </p:txBody>
      </p:sp>
      <p:pic>
        <p:nvPicPr>
          <p:cNvPr id="370" name="Google Shape;370;p42"/>
          <p:cNvPicPr preferRelativeResize="0"/>
          <p:nvPr/>
        </p:nvPicPr>
        <p:blipFill rotWithShape="1">
          <a:blip r:embed="rId10">
            <a:alphaModFix/>
          </a:blip>
          <a:srcRect/>
          <a:stretch/>
        </p:blipFill>
        <p:spPr>
          <a:xfrm>
            <a:off x="10318115" y="173355"/>
            <a:ext cx="888365" cy="88836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43"/>
          <p:cNvSpPr txBox="1">
            <a:spLocks noGrp="1"/>
          </p:cNvSpPr>
          <p:nvPr>
            <p:ph type="ctrTitle"/>
          </p:nvPr>
        </p:nvSpPr>
        <p:spPr>
          <a:xfrm>
            <a:off x="1154955" y="1447800"/>
            <a:ext cx="10672610" cy="332958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lt2"/>
              </a:buClr>
              <a:buSzPts val="7200"/>
              <a:buFont typeface="Century Gothic"/>
              <a:buNone/>
            </a:pPr>
            <a:r>
              <a:rPr lang="en-US"/>
              <a:t>Thank You</a:t>
            </a:r>
            <a:endParaRPr/>
          </a:p>
        </p:txBody>
      </p:sp>
      <p:pic>
        <p:nvPicPr>
          <p:cNvPr id="376" name="Google Shape;376;p43"/>
          <p:cNvPicPr preferRelativeResize="0"/>
          <p:nvPr/>
        </p:nvPicPr>
        <p:blipFill rotWithShape="1">
          <a:blip r:embed="rId3">
            <a:alphaModFix/>
          </a:blip>
          <a:srcRect/>
          <a:stretch/>
        </p:blipFill>
        <p:spPr>
          <a:xfrm>
            <a:off x="10318115" y="173355"/>
            <a:ext cx="888365" cy="8883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1"/>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Dataset Description</a:t>
            </a:r>
            <a:endParaRPr/>
          </a:p>
        </p:txBody>
      </p:sp>
      <p:sp>
        <p:nvSpPr>
          <p:cNvPr id="168" name="Google Shape;168;p21"/>
          <p:cNvSpPr txBox="1">
            <a:spLocks noGrp="1"/>
          </p:cNvSpPr>
          <p:nvPr>
            <p:ph type="body" idx="1"/>
          </p:nvPr>
        </p:nvSpPr>
        <p:spPr>
          <a:xfrm>
            <a:off x="766567" y="1636358"/>
            <a:ext cx="9163810" cy="4195481"/>
          </a:xfrm>
          <a:prstGeom prst="rect">
            <a:avLst/>
          </a:prstGeom>
          <a:noFill/>
          <a:ln>
            <a:noFill/>
          </a:ln>
        </p:spPr>
        <p:txBody>
          <a:bodyPr spcFirstLastPara="1" wrap="square" lIns="91425" tIns="45700" rIns="91425" bIns="45700" anchor="t" anchorCtr="0">
            <a:noAutofit/>
          </a:bodyPr>
          <a:lstStyle/>
          <a:p>
            <a:pPr marL="342900" lvl="0" indent="-342900" algn="just" rtl="0">
              <a:spcBef>
                <a:spcPts val="0"/>
              </a:spcBef>
              <a:spcAft>
                <a:spcPts val="0"/>
              </a:spcAft>
              <a:buSzPts val="1120"/>
              <a:buChar char="▶"/>
            </a:pPr>
            <a:r>
              <a:rPr lang="en-US" sz="1400" b="1" u="sng" dirty="0"/>
              <a:t>Datasets</a:t>
            </a:r>
            <a:endParaRPr dirty="0"/>
          </a:p>
          <a:p>
            <a:pPr marL="342900" lvl="0" indent="-271780" algn="just" rtl="0">
              <a:spcBef>
                <a:spcPts val="1000"/>
              </a:spcBef>
              <a:spcAft>
                <a:spcPts val="0"/>
              </a:spcAft>
              <a:buSzPts val="1120"/>
              <a:buNone/>
            </a:pPr>
            <a:endParaRPr sz="1400" b="1" dirty="0"/>
          </a:p>
          <a:p>
            <a:pPr marL="742950" lvl="1" indent="-285750" algn="just" rtl="0">
              <a:spcBef>
                <a:spcPts val="1000"/>
              </a:spcBef>
              <a:spcAft>
                <a:spcPts val="0"/>
              </a:spcAft>
              <a:buSzPts val="1120"/>
              <a:buChar char="▶"/>
            </a:pPr>
            <a:r>
              <a:rPr lang="en-US" sz="1400" dirty="0"/>
              <a:t>The dataset contains files of Businesses, Reviews, User data, Tips and </a:t>
            </a:r>
            <a:r>
              <a:rPr lang="en-US" sz="1400" dirty="0" err="1"/>
              <a:t>Checkin</a:t>
            </a:r>
            <a:r>
              <a:rPr lang="en-US" sz="1400" dirty="0"/>
              <a:t> Data.</a:t>
            </a:r>
            <a:endParaRPr dirty="0"/>
          </a:p>
          <a:p>
            <a:pPr marL="742950" lvl="1" indent="-285750" algn="just" rtl="0">
              <a:spcBef>
                <a:spcPts val="1000"/>
              </a:spcBef>
              <a:spcAft>
                <a:spcPts val="0"/>
              </a:spcAft>
              <a:buSzPts val="1120"/>
              <a:buChar char="▶"/>
            </a:pPr>
            <a:r>
              <a:rPr lang="en-US" sz="1400" dirty="0"/>
              <a:t>For our analysis, we have used two dataset: Business and Reviews dataset. Following are the main columns in these datasets:</a:t>
            </a:r>
            <a:endParaRPr dirty="0"/>
          </a:p>
          <a:p>
            <a:pPr marL="1143000" lvl="2" indent="-228600" algn="just" rtl="0">
              <a:spcBef>
                <a:spcPts val="1000"/>
              </a:spcBef>
              <a:spcAft>
                <a:spcPts val="0"/>
              </a:spcAft>
              <a:buSzPts val="1120"/>
              <a:buChar char="▶"/>
            </a:pPr>
            <a:r>
              <a:rPr lang="en-US" sz="1400" dirty="0"/>
              <a:t>Business Dataset: </a:t>
            </a:r>
            <a:endParaRPr dirty="0"/>
          </a:p>
          <a:p>
            <a:pPr marL="1600200" lvl="3" indent="-228600" algn="just" rtl="0">
              <a:spcBef>
                <a:spcPts val="1000"/>
              </a:spcBef>
              <a:spcAft>
                <a:spcPts val="0"/>
              </a:spcAft>
              <a:buSzPts val="1120"/>
              <a:buChar char="▶"/>
            </a:pPr>
            <a:r>
              <a:rPr lang="en-US" dirty="0"/>
              <a:t>Business Id, Name of Restaurant, Address of Restaurant, Lat-Long values, Star Rating, Review Count, categories of Restaurants, Open Hours, City, State </a:t>
            </a:r>
            <a:endParaRPr dirty="0"/>
          </a:p>
          <a:p>
            <a:pPr marL="1143000" lvl="2" indent="-228600" algn="just" rtl="0">
              <a:spcBef>
                <a:spcPts val="1000"/>
              </a:spcBef>
              <a:spcAft>
                <a:spcPts val="0"/>
              </a:spcAft>
              <a:buSzPts val="1120"/>
              <a:buChar char="▶"/>
            </a:pPr>
            <a:r>
              <a:rPr lang="en-US" sz="1400" dirty="0"/>
              <a:t>Review Dataset: </a:t>
            </a:r>
            <a:endParaRPr dirty="0"/>
          </a:p>
          <a:p>
            <a:pPr marL="1600200" lvl="3" indent="-228600" algn="just" rtl="0">
              <a:spcBef>
                <a:spcPts val="1000"/>
              </a:spcBef>
              <a:spcAft>
                <a:spcPts val="0"/>
              </a:spcAft>
              <a:buSzPts val="1120"/>
              <a:buChar char="▶"/>
            </a:pPr>
            <a:r>
              <a:rPr lang="en-US" dirty="0"/>
              <a:t>Review Id, User Id, Business Id, Star rating, Date of Review, Review Text, Attributes (Useful, Funny, Cool)</a:t>
            </a:r>
            <a:endParaRPr dirty="0"/>
          </a:p>
          <a:p>
            <a:pPr marL="1143000" lvl="2" indent="-157480" algn="just" rtl="0">
              <a:spcBef>
                <a:spcPts val="1000"/>
              </a:spcBef>
              <a:spcAft>
                <a:spcPts val="0"/>
              </a:spcAft>
              <a:buSzPts val="1120"/>
              <a:buNone/>
            </a:pPr>
            <a:endParaRPr sz="1400" dirty="0"/>
          </a:p>
          <a:p>
            <a:pPr marL="1143000" lvl="2" indent="-157480" algn="just" rtl="0">
              <a:spcBef>
                <a:spcPts val="1000"/>
              </a:spcBef>
              <a:spcAft>
                <a:spcPts val="0"/>
              </a:spcAft>
              <a:buSzPts val="1120"/>
              <a:buNone/>
            </a:pPr>
            <a:endParaRPr sz="1400" dirty="0"/>
          </a:p>
          <a:p>
            <a:pPr marL="1143000" lvl="2" indent="-157480" algn="just" rtl="0">
              <a:spcBef>
                <a:spcPts val="1000"/>
              </a:spcBef>
              <a:spcAft>
                <a:spcPts val="0"/>
              </a:spcAft>
              <a:buSzPts val="1120"/>
              <a:buNone/>
            </a:pPr>
            <a:endParaRPr sz="1400" dirty="0"/>
          </a:p>
          <a:p>
            <a:pPr marL="742950" lvl="1" indent="-214630" algn="just" rtl="0">
              <a:spcBef>
                <a:spcPts val="1000"/>
              </a:spcBef>
              <a:spcAft>
                <a:spcPts val="0"/>
              </a:spcAft>
              <a:buSzPts val="1120"/>
              <a:buNone/>
            </a:pPr>
            <a:endParaRPr sz="1400" dirty="0"/>
          </a:p>
        </p:txBody>
      </p:sp>
      <p:pic>
        <p:nvPicPr>
          <p:cNvPr id="169" name="Google Shape;169;p21"/>
          <p:cNvPicPr preferRelativeResize="0"/>
          <p:nvPr/>
        </p:nvPicPr>
        <p:blipFill rotWithShape="1">
          <a:blip r:embed="rId3">
            <a:alphaModFix/>
          </a:blip>
          <a:srcRect/>
          <a:stretch/>
        </p:blipFill>
        <p:spPr>
          <a:xfrm>
            <a:off x="10318115" y="173355"/>
            <a:ext cx="888365" cy="88836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2"/>
          <p:cNvSpPr txBox="1">
            <a:spLocks noGrp="1"/>
          </p:cNvSpPr>
          <p:nvPr>
            <p:ph type="title"/>
          </p:nvPr>
        </p:nvSpPr>
        <p:spPr>
          <a:xfrm>
            <a:off x="646111" y="452718"/>
            <a:ext cx="9404723"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Dataset Cleansing</a:t>
            </a:r>
            <a:endParaRPr/>
          </a:p>
        </p:txBody>
      </p:sp>
      <p:sp>
        <p:nvSpPr>
          <p:cNvPr id="175" name="Google Shape;175;p22"/>
          <p:cNvSpPr txBox="1">
            <a:spLocks noGrp="1"/>
          </p:cNvSpPr>
          <p:nvPr>
            <p:ph type="body" idx="1"/>
          </p:nvPr>
        </p:nvSpPr>
        <p:spPr>
          <a:xfrm>
            <a:off x="757872" y="1616038"/>
            <a:ext cx="8946541" cy="419548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a:t>The Yelp dataset had millions of rows. SEMMA (Sample, Explore, Modify, Model and Assess) method is followed to obtain a sample of dataset</a:t>
            </a:r>
            <a:endParaRPr/>
          </a:p>
          <a:p>
            <a:pPr marL="342900" lvl="0" indent="-271780" algn="l" rtl="0">
              <a:spcBef>
                <a:spcPts val="1000"/>
              </a:spcBef>
              <a:spcAft>
                <a:spcPts val="0"/>
              </a:spcAft>
              <a:buSzPts val="1120"/>
              <a:buNone/>
            </a:pPr>
            <a:endParaRPr sz="1400"/>
          </a:p>
          <a:p>
            <a:pPr marL="342900" lvl="0" indent="-342900" algn="l" rtl="0">
              <a:spcBef>
                <a:spcPts val="1000"/>
              </a:spcBef>
              <a:spcAft>
                <a:spcPts val="0"/>
              </a:spcAft>
              <a:buSzPts val="1120"/>
              <a:buChar char="▶"/>
            </a:pPr>
            <a:r>
              <a:rPr lang="en-US" sz="1400"/>
              <a:t>We have filtered the dataset in Pyspark to reduce the dataset to only one (Phoenix) city and perform the analysis on the same</a:t>
            </a:r>
            <a:endParaRPr/>
          </a:p>
          <a:p>
            <a:pPr marL="342900" lvl="0" indent="-271780" algn="l" rtl="0">
              <a:spcBef>
                <a:spcPts val="1000"/>
              </a:spcBef>
              <a:spcAft>
                <a:spcPts val="0"/>
              </a:spcAft>
              <a:buSzPts val="1120"/>
              <a:buNone/>
            </a:pPr>
            <a:endParaRPr sz="1400"/>
          </a:p>
          <a:p>
            <a:pPr marL="342900" lvl="0" indent="-342900" algn="l" rtl="0">
              <a:spcBef>
                <a:spcPts val="1000"/>
              </a:spcBef>
              <a:spcAft>
                <a:spcPts val="0"/>
              </a:spcAft>
              <a:buSzPts val="1120"/>
              <a:buChar char="▶"/>
            </a:pPr>
            <a:r>
              <a:rPr lang="en-US" sz="1400"/>
              <a:t>The cleansing is also performed in Pyspark:</a:t>
            </a:r>
            <a:endParaRPr/>
          </a:p>
          <a:p>
            <a:pPr marL="742950" lvl="1" indent="-285750" algn="l" rtl="0">
              <a:spcBef>
                <a:spcPts val="1000"/>
              </a:spcBef>
              <a:spcAft>
                <a:spcPts val="0"/>
              </a:spcAft>
              <a:buSzPts val="1120"/>
              <a:buChar char="▶"/>
            </a:pPr>
            <a:r>
              <a:rPr lang="en-US" sz="1400"/>
              <a:t>To remove unwanted columns</a:t>
            </a:r>
            <a:endParaRPr/>
          </a:p>
          <a:p>
            <a:pPr marL="742950" lvl="1" indent="-285750" algn="l" rtl="0">
              <a:spcBef>
                <a:spcPts val="1000"/>
              </a:spcBef>
              <a:spcAft>
                <a:spcPts val="0"/>
              </a:spcAft>
              <a:buSzPts val="1120"/>
              <a:buChar char="▶"/>
            </a:pPr>
            <a:r>
              <a:rPr lang="en-US" sz="1400"/>
              <a:t>To impute the null values with zero values</a:t>
            </a:r>
            <a:endParaRPr/>
          </a:p>
          <a:p>
            <a:pPr marL="742950" lvl="1" indent="-285750" algn="l" rtl="0">
              <a:spcBef>
                <a:spcPts val="1000"/>
              </a:spcBef>
              <a:spcAft>
                <a:spcPts val="0"/>
              </a:spcAft>
              <a:buSzPts val="1120"/>
              <a:buChar char="▶"/>
            </a:pPr>
            <a:r>
              <a:rPr lang="en-US" sz="1400"/>
              <a:t>To remove the Outliers</a:t>
            </a:r>
            <a:endParaRPr/>
          </a:p>
          <a:p>
            <a:pPr marL="742950" lvl="1" indent="-285750" algn="l" rtl="0">
              <a:spcBef>
                <a:spcPts val="1000"/>
              </a:spcBef>
              <a:spcAft>
                <a:spcPts val="0"/>
              </a:spcAft>
              <a:buSzPts val="1120"/>
              <a:buChar char="▶"/>
            </a:pPr>
            <a:r>
              <a:rPr lang="en-US" sz="1400"/>
              <a:t>To convert the strings into Numerical values to input these values in models</a:t>
            </a:r>
            <a:endParaRPr/>
          </a:p>
          <a:p>
            <a:pPr marL="742950" lvl="1" indent="-214630" algn="l" rtl="0">
              <a:spcBef>
                <a:spcPts val="1000"/>
              </a:spcBef>
              <a:spcAft>
                <a:spcPts val="0"/>
              </a:spcAft>
              <a:buSzPts val="1120"/>
              <a:buNone/>
            </a:pPr>
            <a:endParaRPr sz="1400"/>
          </a:p>
        </p:txBody>
      </p:sp>
      <p:pic>
        <p:nvPicPr>
          <p:cNvPr id="176" name="Google Shape;176;p22"/>
          <p:cNvPicPr preferRelativeResize="0"/>
          <p:nvPr/>
        </p:nvPicPr>
        <p:blipFill rotWithShape="1">
          <a:blip r:embed="rId3">
            <a:alphaModFix/>
          </a:blip>
          <a:srcRect/>
          <a:stretch/>
        </p:blipFill>
        <p:spPr>
          <a:xfrm>
            <a:off x="10318115" y="173355"/>
            <a:ext cx="888365" cy="8883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3"/>
          <p:cNvSpPr txBox="1">
            <a:spLocks noGrp="1"/>
          </p:cNvSpPr>
          <p:nvPr>
            <p:ph type="title"/>
          </p:nvPr>
        </p:nvSpPr>
        <p:spPr>
          <a:xfrm>
            <a:off x="646111" y="45271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Analysis: Part 1</a:t>
            </a:r>
            <a:endParaRPr/>
          </a:p>
        </p:txBody>
      </p:sp>
      <p:sp>
        <p:nvSpPr>
          <p:cNvPr id="182" name="Google Shape;182;p23"/>
          <p:cNvSpPr txBox="1">
            <a:spLocks noGrp="1"/>
          </p:cNvSpPr>
          <p:nvPr>
            <p:ph type="body" idx="1"/>
          </p:nvPr>
        </p:nvSpPr>
        <p:spPr>
          <a:xfrm>
            <a:off x="747712" y="1371899"/>
            <a:ext cx="11088687" cy="4566023"/>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dirty="0"/>
              <a:t>Performed Visualizations and create various graphs on different columns and analyze these graphs to draw insights</a:t>
            </a:r>
            <a:endParaRPr dirty="0"/>
          </a:p>
          <a:p>
            <a:pPr marL="342900" lvl="0" indent="-271780" algn="l" rtl="0">
              <a:spcBef>
                <a:spcPts val="1000"/>
              </a:spcBef>
              <a:spcAft>
                <a:spcPts val="0"/>
              </a:spcAft>
              <a:buSzPts val="1120"/>
              <a:buNone/>
            </a:pPr>
            <a:endParaRPr sz="1400" dirty="0"/>
          </a:p>
          <a:p>
            <a:pPr marL="0" lvl="0" indent="0" algn="l" rtl="0">
              <a:spcBef>
                <a:spcPts val="1000"/>
              </a:spcBef>
              <a:spcAft>
                <a:spcPts val="0"/>
              </a:spcAft>
              <a:buSzPts val="1120"/>
              <a:buNone/>
            </a:pPr>
            <a:r>
              <a:rPr lang="en-US" sz="1400" dirty="0"/>
              <a:t>Count of restaurants for each star rating 					Count of restaurants based on star rating in each year</a:t>
            </a:r>
            <a:endParaRPr dirty="0"/>
          </a:p>
          <a:p>
            <a:pPr marL="0" lvl="0" indent="0" algn="l" rtl="0">
              <a:spcBef>
                <a:spcPts val="1000"/>
              </a:spcBef>
              <a:spcAft>
                <a:spcPts val="0"/>
              </a:spcAft>
              <a:buSzPts val="1120"/>
              <a:buNone/>
            </a:pPr>
            <a:endParaRPr sz="1400" dirty="0"/>
          </a:p>
          <a:p>
            <a:pPr marL="0" lvl="0" indent="0" algn="l" rtl="0">
              <a:spcBef>
                <a:spcPts val="1000"/>
              </a:spcBef>
              <a:spcAft>
                <a:spcPts val="0"/>
              </a:spcAft>
              <a:buSzPts val="1120"/>
              <a:buNone/>
            </a:pPr>
            <a:endParaRPr sz="1400" dirty="0"/>
          </a:p>
          <a:p>
            <a:pPr marL="0" lvl="0" indent="0" algn="l" rtl="0">
              <a:spcBef>
                <a:spcPts val="1000"/>
              </a:spcBef>
              <a:spcAft>
                <a:spcPts val="0"/>
              </a:spcAft>
              <a:buSzPts val="1120"/>
              <a:buNone/>
            </a:pPr>
            <a:endParaRPr sz="1400" dirty="0"/>
          </a:p>
          <a:p>
            <a:pPr marL="0" lvl="0" indent="0" algn="l" rtl="0">
              <a:spcBef>
                <a:spcPts val="1000"/>
              </a:spcBef>
              <a:spcAft>
                <a:spcPts val="0"/>
              </a:spcAft>
              <a:buSzPts val="1120"/>
              <a:buNone/>
            </a:pPr>
            <a:endParaRPr sz="1400" dirty="0"/>
          </a:p>
          <a:p>
            <a:pPr marL="0" lvl="0" indent="0" algn="l" rtl="0">
              <a:spcBef>
                <a:spcPts val="1000"/>
              </a:spcBef>
              <a:spcAft>
                <a:spcPts val="0"/>
              </a:spcAft>
              <a:buSzPts val="1120"/>
              <a:buNone/>
            </a:pPr>
            <a:endParaRPr sz="1400" dirty="0"/>
          </a:p>
          <a:p>
            <a:pPr marL="0" lvl="0" indent="0" algn="l" rtl="0">
              <a:spcBef>
                <a:spcPts val="1000"/>
              </a:spcBef>
              <a:spcAft>
                <a:spcPts val="0"/>
              </a:spcAft>
              <a:buSzPts val="1120"/>
              <a:buNone/>
            </a:pPr>
            <a:endParaRPr sz="1400" dirty="0"/>
          </a:p>
          <a:p>
            <a:pPr marL="0" lvl="0" indent="0" algn="l" rtl="0">
              <a:spcBef>
                <a:spcPts val="1000"/>
              </a:spcBef>
              <a:spcAft>
                <a:spcPts val="0"/>
              </a:spcAft>
              <a:buSzPts val="1120"/>
              <a:buNone/>
            </a:pPr>
            <a:endParaRPr sz="1400" dirty="0"/>
          </a:p>
          <a:p>
            <a:pPr marL="0" lvl="0" indent="0" algn="l" rtl="0">
              <a:spcBef>
                <a:spcPts val="1000"/>
              </a:spcBef>
              <a:spcAft>
                <a:spcPts val="0"/>
              </a:spcAft>
              <a:buSzPts val="1120"/>
              <a:buNone/>
            </a:pPr>
            <a:endParaRPr sz="1400" dirty="0"/>
          </a:p>
          <a:p>
            <a:pPr marL="0" lvl="0" indent="0" algn="l" rtl="0">
              <a:spcBef>
                <a:spcPts val="1000"/>
              </a:spcBef>
              <a:spcAft>
                <a:spcPts val="0"/>
              </a:spcAft>
              <a:buSzPts val="1120"/>
              <a:buNone/>
            </a:pPr>
            <a:endParaRPr sz="1400" dirty="0"/>
          </a:p>
          <a:p>
            <a:pPr marL="0" lvl="0" indent="0" algn="l" rtl="0">
              <a:spcBef>
                <a:spcPts val="1000"/>
              </a:spcBef>
              <a:spcAft>
                <a:spcPts val="0"/>
              </a:spcAft>
              <a:buSzPts val="1120"/>
              <a:buNone/>
            </a:pPr>
            <a:endParaRPr sz="1400" dirty="0"/>
          </a:p>
          <a:p>
            <a:pPr marL="0" lvl="0" indent="0" algn="l" rtl="0">
              <a:spcBef>
                <a:spcPts val="1000"/>
              </a:spcBef>
              <a:spcAft>
                <a:spcPts val="0"/>
              </a:spcAft>
              <a:buSzPts val="1120"/>
              <a:buNone/>
            </a:pPr>
            <a:endParaRPr sz="1400" dirty="0"/>
          </a:p>
          <a:p>
            <a:pPr marL="0" lvl="0" indent="0" algn="l" rtl="0">
              <a:spcBef>
                <a:spcPts val="1000"/>
              </a:spcBef>
              <a:spcAft>
                <a:spcPts val="0"/>
              </a:spcAft>
              <a:buSzPts val="1120"/>
              <a:buNone/>
            </a:pPr>
            <a:endParaRPr sz="1400" dirty="0"/>
          </a:p>
          <a:p>
            <a:pPr marL="342900" lvl="0" indent="-271780" algn="l" rtl="0">
              <a:spcBef>
                <a:spcPts val="1000"/>
              </a:spcBef>
              <a:spcAft>
                <a:spcPts val="0"/>
              </a:spcAft>
              <a:buSzPts val="1120"/>
              <a:buNone/>
            </a:pPr>
            <a:endParaRPr sz="1400" dirty="0"/>
          </a:p>
          <a:p>
            <a:pPr marL="342900" lvl="0" indent="-271780" algn="l" rtl="0">
              <a:spcBef>
                <a:spcPts val="1000"/>
              </a:spcBef>
              <a:spcAft>
                <a:spcPts val="0"/>
              </a:spcAft>
              <a:buSzPts val="1120"/>
              <a:buNone/>
            </a:pPr>
            <a:endParaRPr sz="1400" dirty="0"/>
          </a:p>
        </p:txBody>
      </p:sp>
      <p:pic>
        <p:nvPicPr>
          <p:cNvPr id="183" name="Google Shape;183;p23"/>
          <p:cNvPicPr preferRelativeResize="0"/>
          <p:nvPr/>
        </p:nvPicPr>
        <p:blipFill rotWithShape="1">
          <a:blip r:embed="rId3">
            <a:alphaModFix/>
          </a:blip>
          <a:srcRect/>
          <a:stretch/>
        </p:blipFill>
        <p:spPr>
          <a:xfrm>
            <a:off x="937577" y="2499397"/>
            <a:ext cx="5026343" cy="3438525"/>
          </a:xfrm>
          <a:prstGeom prst="rect">
            <a:avLst/>
          </a:prstGeom>
          <a:noFill/>
          <a:ln>
            <a:noFill/>
          </a:ln>
        </p:spPr>
      </p:pic>
      <p:pic>
        <p:nvPicPr>
          <p:cNvPr id="184" name="Google Shape;184;p23"/>
          <p:cNvPicPr preferRelativeResize="0"/>
          <p:nvPr/>
        </p:nvPicPr>
        <p:blipFill rotWithShape="1">
          <a:blip r:embed="rId4">
            <a:alphaModFix/>
          </a:blip>
          <a:srcRect/>
          <a:stretch/>
        </p:blipFill>
        <p:spPr>
          <a:xfrm>
            <a:off x="6424135" y="2500032"/>
            <a:ext cx="5020153" cy="3448050"/>
          </a:xfrm>
          <a:prstGeom prst="rect">
            <a:avLst/>
          </a:prstGeom>
          <a:noFill/>
          <a:ln>
            <a:noFill/>
          </a:ln>
        </p:spPr>
      </p:pic>
      <p:sp>
        <p:nvSpPr>
          <p:cNvPr id="185" name="Google Shape;185;p23"/>
          <p:cNvSpPr txBox="1"/>
          <p:nvPr/>
        </p:nvSpPr>
        <p:spPr>
          <a:xfrm>
            <a:off x="882807" y="6143672"/>
            <a:ext cx="5541328"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b="0" i="0" u="none" strike="noStrike" cap="none">
                <a:solidFill>
                  <a:schemeClr val="lt1"/>
                </a:solidFill>
                <a:latin typeface="Century Gothic"/>
                <a:ea typeface="Century Gothic"/>
                <a:cs typeface="Century Gothic"/>
                <a:sym typeface="Century Gothic"/>
              </a:rPr>
              <a:t>We can see here that mostly the restaurants in Phoenix are rated with star rating 4 and 5</a:t>
            </a:r>
            <a:endParaRPr/>
          </a:p>
        </p:txBody>
      </p:sp>
      <p:sp>
        <p:nvSpPr>
          <p:cNvPr id="186" name="Google Shape;186;p23"/>
          <p:cNvSpPr txBox="1"/>
          <p:nvPr/>
        </p:nvSpPr>
        <p:spPr>
          <a:xfrm>
            <a:off x="6424135" y="6035950"/>
            <a:ext cx="5541328"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entury Gothic"/>
                <a:ea typeface="Century Gothic"/>
                <a:cs typeface="Century Gothic"/>
                <a:sym typeface="Century Gothic"/>
              </a:rPr>
              <a:t>This graph shows, that in 2017, highest number of restaurants are rated as 5, and there is an incremental trend in restaurants and rating from 2005 to 2017</a:t>
            </a:r>
            <a:endParaRPr/>
          </a:p>
        </p:txBody>
      </p:sp>
      <p:pic>
        <p:nvPicPr>
          <p:cNvPr id="187" name="Google Shape;187;p23"/>
          <p:cNvPicPr preferRelativeResize="0"/>
          <p:nvPr/>
        </p:nvPicPr>
        <p:blipFill rotWithShape="1">
          <a:blip r:embed="rId5">
            <a:alphaModFix/>
          </a:blip>
          <a:srcRect/>
          <a:stretch/>
        </p:blipFill>
        <p:spPr>
          <a:xfrm>
            <a:off x="10318115" y="173355"/>
            <a:ext cx="888365" cy="88836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4"/>
          <p:cNvSpPr txBox="1">
            <a:spLocks noGrp="1"/>
          </p:cNvSpPr>
          <p:nvPr>
            <p:ph type="title"/>
          </p:nvPr>
        </p:nvSpPr>
        <p:spPr>
          <a:xfrm>
            <a:off x="646111" y="45271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Analysis Part 1 </a:t>
            </a:r>
            <a:endParaRPr/>
          </a:p>
        </p:txBody>
      </p:sp>
      <p:sp>
        <p:nvSpPr>
          <p:cNvPr id="193" name="Google Shape;193;p24"/>
          <p:cNvSpPr txBox="1">
            <a:spLocks noGrp="1"/>
          </p:cNvSpPr>
          <p:nvPr>
            <p:ph type="body" idx="1"/>
          </p:nvPr>
        </p:nvSpPr>
        <p:spPr>
          <a:xfrm>
            <a:off x="727392" y="1565238"/>
            <a:ext cx="5536027" cy="4195481"/>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dirty="0"/>
              <a:t>Logistic Regression Model:</a:t>
            </a:r>
            <a:endParaRPr dirty="0"/>
          </a:p>
          <a:p>
            <a:pPr marL="742950" lvl="1" indent="-285750" algn="l" rtl="0">
              <a:spcBef>
                <a:spcPts val="1000"/>
              </a:spcBef>
              <a:spcAft>
                <a:spcPts val="0"/>
              </a:spcAft>
              <a:buSzPts val="1120"/>
              <a:buChar char="▶"/>
            </a:pPr>
            <a:r>
              <a:rPr lang="en-US" sz="1400" dirty="0"/>
              <a:t>Divide the data in training and test dataset. </a:t>
            </a:r>
            <a:endParaRPr dirty="0"/>
          </a:p>
          <a:p>
            <a:pPr marL="742950" lvl="1" indent="-285750" algn="l" rtl="0">
              <a:spcBef>
                <a:spcPts val="1000"/>
              </a:spcBef>
              <a:spcAft>
                <a:spcPts val="0"/>
              </a:spcAft>
              <a:buSzPts val="1120"/>
              <a:buChar char="▶"/>
            </a:pPr>
            <a:r>
              <a:rPr lang="en-US" sz="1400" dirty="0"/>
              <a:t>This is to predict the star rating of a restaurant. </a:t>
            </a:r>
            <a:endParaRPr dirty="0"/>
          </a:p>
          <a:p>
            <a:pPr marL="742950" lvl="1" indent="-285750" algn="l" rtl="0">
              <a:spcBef>
                <a:spcPts val="1000"/>
              </a:spcBef>
              <a:spcAft>
                <a:spcPts val="0"/>
              </a:spcAft>
              <a:buSzPts val="1120"/>
              <a:buChar char="▶"/>
            </a:pPr>
            <a:r>
              <a:rPr lang="en-US" sz="1400" dirty="0"/>
              <a:t>Calculating the scores which gives accuracy of the model and Receiver operating Characteristic</a:t>
            </a:r>
            <a:endParaRPr dirty="0"/>
          </a:p>
          <a:p>
            <a:pPr marL="342900" lvl="0" indent="-271780" algn="l" rtl="0">
              <a:spcBef>
                <a:spcPts val="1000"/>
              </a:spcBef>
              <a:spcAft>
                <a:spcPts val="0"/>
              </a:spcAft>
              <a:buSzPts val="1120"/>
              <a:buNone/>
            </a:pPr>
            <a:endParaRPr sz="1400" dirty="0"/>
          </a:p>
          <a:p>
            <a:pPr marL="342900" lvl="0" indent="-271780" algn="l" rtl="0">
              <a:spcBef>
                <a:spcPts val="1000"/>
              </a:spcBef>
              <a:spcAft>
                <a:spcPts val="0"/>
              </a:spcAft>
              <a:buSzPts val="1120"/>
              <a:buNone/>
            </a:pPr>
            <a:endParaRPr sz="1400" dirty="0"/>
          </a:p>
          <a:p>
            <a:pPr marL="342900" lvl="0" indent="-271780" algn="l" rtl="0">
              <a:spcBef>
                <a:spcPts val="1000"/>
              </a:spcBef>
              <a:spcAft>
                <a:spcPts val="0"/>
              </a:spcAft>
              <a:buSzPts val="1120"/>
              <a:buNone/>
            </a:pPr>
            <a:endParaRPr sz="1400" dirty="0"/>
          </a:p>
          <a:p>
            <a:pPr marL="342900" lvl="0" indent="-271780" algn="l" rtl="0">
              <a:spcBef>
                <a:spcPts val="1000"/>
              </a:spcBef>
              <a:spcAft>
                <a:spcPts val="0"/>
              </a:spcAft>
              <a:buSzPts val="1120"/>
              <a:buNone/>
            </a:pPr>
            <a:endParaRPr sz="1400" dirty="0"/>
          </a:p>
          <a:p>
            <a:pPr marL="342900" lvl="0" indent="-342900" algn="l" rtl="0">
              <a:spcBef>
                <a:spcPts val="1000"/>
              </a:spcBef>
              <a:spcAft>
                <a:spcPts val="0"/>
              </a:spcAft>
              <a:buSzPts val="1120"/>
              <a:buChar char="▶"/>
            </a:pPr>
            <a:r>
              <a:rPr lang="en-US" sz="1400" dirty="0"/>
              <a:t>Confusion matrix:</a:t>
            </a:r>
            <a:endParaRPr dirty="0"/>
          </a:p>
          <a:p>
            <a:pPr marL="742950" lvl="1" indent="-285750" algn="l" rtl="0">
              <a:spcBef>
                <a:spcPts val="1000"/>
              </a:spcBef>
              <a:spcAft>
                <a:spcPts val="0"/>
              </a:spcAft>
              <a:buSzPts val="1120"/>
              <a:buChar char="▶"/>
            </a:pPr>
            <a:r>
              <a:rPr lang="en-US" sz="1400" dirty="0"/>
              <a:t>We normalized the confusion matrix before running the model to calculate prediction accuracy via Confusion Matrix</a:t>
            </a:r>
            <a:endParaRPr dirty="0"/>
          </a:p>
          <a:p>
            <a:pPr marL="742950" lvl="1" indent="-285750" algn="l" rtl="0">
              <a:spcBef>
                <a:spcPts val="1000"/>
              </a:spcBef>
              <a:spcAft>
                <a:spcPts val="0"/>
              </a:spcAft>
              <a:buSzPts val="1120"/>
              <a:buChar char="▶"/>
            </a:pPr>
            <a:r>
              <a:rPr lang="en-US" sz="1400" dirty="0"/>
              <a:t>The Confusion matrix is giving us the values of True Positive, True Negative, False Positive, False Negative</a:t>
            </a:r>
            <a:endParaRPr dirty="0"/>
          </a:p>
          <a:p>
            <a:pPr marL="342900" lvl="0" indent="-271780" algn="l" rtl="0">
              <a:spcBef>
                <a:spcPts val="1000"/>
              </a:spcBef>
              <a:spcAft>
                <a:spcPts val="0"/>
              </a:spcAft>
              <a:buSzPts val="1120"/>
              <a:buNone/>
            </a:pPr>
            <a:endParaRPr sz="1400" dirty="0"/>
          </a:p>
        </p:txBody>
      </p:sp>
      <p:pic>
        <p:nvPicPr>
          <p:cNvPr id="194" name="Google Shape;194;p24"/>
          <p:cNvPicPr preferRelativeResize="0"/>
          <p:nvPr/>
        </p:nvPicPr>
        <p:blipFill rotWithShape="1">
          <a:blip r:embed="rId3">
            <a:alphaModFix/>
          </a:blip>
          <a:srcRect t="34870"/>
          <a:stretch/>
        </p:blipFill>
        <p:spPr>
          <a:xfrm>
            <a:off x="1417100" y="3662978"/>
            <a:ext cx="5536027" cy="701003"/>
          </a:xfrm>
          <a:prstGeom prst="rect">
            <a:avLst/>
          </a:prstGeom>
          <a:noFill/>
          <a:ln>
            <a:noFill/>
          </a:ln>
        </p:spPr>
      </p:pic>
      <p:pic>
        <p:nvPicPr>
          <p:cNvPr id="195" name="Google Shape;195;p24"/>
          <p:cNvPicPr preferRelativeResize="0"/>
          <p:nvPr/>
        </p:nvPicPr>
        <p:blipFill rotWithShape="1">
          <a:blip r:embed="rId4">
            <a:alphaModFix/>
          </a:blip>
          <a:srcRect/>
          <a:stretch/>
        </p:blipFill>
        <p:spPr>
          <a:xfrm>
            <a:off x="7393527" y="1876901"/>
            <a:ext cx="4400550" cy="3971925"/>
          </a:xfrm>
          <a:prstGeom prst="rect">
            <a:avLst/>
          </a:prstGeom>
          <a:noFill/>
          <a:ln>
            <a:noFill/>
          </a:ln>
        </p:spPr>
      </p:pic>
      <p:pic>
        <p:nvPicPr>
          <p:cNvPr id="196" name="Google Shape;196;p24"/>
          <p:cNvPicPr preferRelativeResize="0"/>
          <p:nvPr/>
        </p:nvPicPr>
        <p:blipFill rotWithShape="1">
          <a:blip r:embed="rId5">
            <a:alphaModFix/>
          </a:blip>
          <a:srcRect/>
          <a:stretch/>
        </p:blipFill>
        <p:spPr>
          <a:xfrm>
            <a:off x="7903114" y="6000469"/>
            <a:ext cx="3381375" cy="809625"/>
          </a:xfrm>
          <a:prstGeom prst="rect">
            <a:avLst/>
          </a:prstGeom>
          <a:noFill/>
          <a:ln>
            <a:noFill/>
          </a:ln>
        </p:spPr>
      </p:pic>
      <p:pic>
        <p:nvPicPr>
          <p:cNvPr id="197" name="Google Shape;197;p24"/>
          <p:cNvPicPr preferRelativeResize="0"/>
          <p:nvPr/>
        </p:nvPicPr>
        <p:blipFill rotWithShape="1">
          <a:blip r:embed="rId6">
            <a:alphaModFix/>
          </a:blip>
          <a:srcRect/>
          <a:stretch/>
        </p:blipFill>
        <p:spPr>
          <a:xfrm>
            <a:off x="10318115" y="173355"/>
            <a:ext cx="888365" cy="8883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5"/>
          <p:cNvSpPr txBox="1">
            <a:spLocks noGrp="1"/>
          </p:cNvSpPr>
          <p:nvPr>
            <p:ph type="title"/>
          </p:nvPr>
        </p:nvSpPr>
        <p:spPr>
          <a:xfrm>
            <a:off x="646111" y="33079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Analysis Part 1 </a:t>
            </a:r>
            <a:endParaRPr/>
          </a:p>
        </p:txBody>
      </p:sp>
      <p:sp>
        <p:nvSpPr>
          <p:cNvPr id="203" name="Google Shape;203;p25"/>
          <p:cNvSpPr txBox="1">
            <a:spLocks noGrp="1"/>
          </p:cNvSpPr>
          <p:nvPr>
            <p:ph type="body" idx="1"/>
          </p:nvPr>
        </p:nvSpPr>
        <p:spPr>
          <a:xfrm>
            <a:off x="727392" y="1565239"/>
            <a:ext cx="11464608" cy="44899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a:t>Cuisine Analysis: We cleansed the column of Categories to find the Cuisine that is served in each restaurant in Phoenix</a:t>
            </a:r>
            <a:endParaRPr/>
          </a:p>
          <a:p>
            <a:pPr marL="342900" lvl="0" indent="-271780" algn="l" rtl="0">
              <a:spcBef>
                <a:spcPts val="1000"/>
              </a:spcBef>
              <a:spcAft>
                <a:spcPts val="0"/>
              </a:spcAft>
              <a:buSzPts val="1120"/>
              <a:buNone/>
            </a:pPr>
            <a:endParaRPr sz="1400"/>
          </a:p>
        </p:txBody>
      </p:sp>
      <p:pic>
        <p:nvPicPr>
          <p:cNvPr id="204" name="Google Shape;204;p25"/>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205" name="Google Shape;205;p25"/>
          <p:cNvPicPr preferRelativeResize="0"/>
          <p:nvPr/>
        </p:nvPicPr>
        <p:blipFill rotWithShape="1">
          <a:blip r:embed="rId4">
            <a:alphaModFix/>
          </a:blip>
          <a:srcRect/>
          <a:stretch/>
        </p:blipFill>
        <p:spPr>
          <a:xfrm>
            <a:off x="310831" y="2738720"/>
            <a:ext cx="3733435" cy="3727522"/>
          </a:xfrm>
          <a:prstGeom prst="rect">
            <a:avLst/>
          </a:prstGeom>
          <a:noFill/>
          <a:ln>
            <a:noFill/>
          </a:ln>
        </p:spPr>
      </p:pic>
      <p:sp>
        <p:nvSpPr>
          <p:cNvPr id="206" name="Google Shape;206;p25"/>
          <p:cNvSpPr txBox="1"/>
          <p:nvPr/>
        </p:nvSpPr>
        <p:spPr>
          <a:xfrm>
            <a:off x="330565" y="2114868"/>
            <a:ext cx="407887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entury Gothic"/>
                <a:ea typeface="Century Gothic"/>
                <a:cs typeface="Century Gothic"/>
                <a:sym typeface="Century Gothic"/>
              </a:rPr>
              <a:t>1) Plotted the most popular cuisines in Phoenix across all the restaurants</a:t>
            </a:r>
            <a:endParaRPr/>
          </a:p>
        </p:txBody>
      </p:sp>
      <p:sp>
        <p:nvSpPr>
          <p:cNvPr id="207" name="Google Shape;207;p25"/>
          <p:cNvSpPr txBox="1"/>
          <p:nvPr/>
        </p:nvSpPr>
        <p:spPr>
          <a:xfrm>
            <a:off x="4292032" y="2114868"/>
            <a:ext cx="407887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entury Gothic"/>
                <a:ea typeface="Century Gothic"/>
                <a:cs typeface="Century Gothic"/>
                <a:sym typeface="Century Gothic"/>
              </a:rPr>
              <a:t>2) Plotted the count of Top 15 cuisines in Phoenix across all the restaurants</a:t>
            </a:r>
            <a:endParaRPr/>
          </a:p>
        </p:txBody>
      </p:sp>
      <p:sp>
        <p:nvSpPr>
          <p:cNvPr id="208" name="Google Shape;208;p25"/>
          <p:cNvSpPr txBox="1"/>
          <p:nvPr/>
        </p:nvSpPr>
        <p:spPr>
          <a:xfrm>
            <a:off x="8147736" y="2084388"/>
            <a:ext cx="4078875"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entury Gothic"/>
                <a:ea typeface="Century Gothic"/>
                <a:cs typeface="Century Gothic"/>
                <a:sym typeface="Century Gothic"/>
              </a:rPr>
              <a:t>3) Plotted the Top 15 cuisines with their count as per the star rating in the state of Phoenix</a:t>
            </a:r>
            <a:endParaRPr/>
          </a:p>
        </p:txBody>
      </p:sp>
      <p:pic>
        <p:nvPicPr>
          <p:cNvPr id="209" name="Google Shape;209;p25"/>
          <p:cNvPicPr preferRelativeResize="0"/>
          <p:nvPr/>
        </p:nvPicPr>
        <p:blipFill rotWithShape="1">
          <a:blip r:embed="rId5">
            <a:alphaModFix/>
          </a:blip>
          <a:srcRect/>
          <a:stretch/>
        </p:blipFill>
        <p:spPr>
          <a:xfrm>
            <a:off x="4292032" y="2737132"/>
            <a:ext cx="3733435" cy="3727522"/>
          </a:xfrm>
          <a:prstGeom prst="rect">
            <a:avLst/>
          </a:prstGeom>
          <a:noFill/>
          <a:ln>
            <a:noFill/>
          </a:ln>
        </p:spPr>
      </p:pic>
      <p:pic>
        <p:nvPicPr>
          <p:cNvPr id="210" name="Google Shape;210;p25"/>
          <p:cNvPicPr preferRelativeResize="0"/>
          <p:nvPr/>
        </p:nvPicPr>
        <p:blipFill rotWithShape="1">
          <a:blip r:embed="rId6">
            <a:alphaModFix/>
          </a:blip>
          <a:srcRect/>
          <a:stretch/>
        </p:blipFill>
        <p:spPr>
          <a:xfrm>
            <a:off x="8370907" y="2737132"/>
            <a:ext cx="3733435" cy="37275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6"/>
          <p:cNvSpPr txBox="1">
            <a:spLocks noGrp="1"/>
          </p:cNvSpPr>
          <p:nvPr>
            <p:ph type="title"/>
          </p:nvPr>
        </p:nvSpPr>
        <p:spPr>
          <a:xfrm>
            <a:off x="646111" y="26983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Analysis Part 1 </a:t>
            </a:r>
            <a:endParaRPr/>
          </a:p>
        </p:txBody>
      </p:sp>
      <p:sp>
        <p:nvSpPr>
          <p:cNvPr id="216" name="Google Shape;216;p26"/>
          <p:cNvSpPr txBox="1">
            <a:spLocks noGrp="1"/>
          </p:cNvSpPr>
          <p:nvPr>
            <p:ph type="body" idx="1"/>
          </p:nvPr>
        </p:nvSpPr>
        <p:spPr>
          <a:xfrm>
            <a:off x="727392" y="1565239"/>
            <a:ext cx="11464608" cy="44899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a:t>Review Analysis: To analyze the text of review and predict star rating based on positive and negative review</a:t>
            </a:r>
            <a:endParaRPr/>
          </a:p>
          <a:p>
            <a:pPr marL="342900" lvl="0" indent="-342900" algn="l" rtl="0">
              <a:spcBef>
                <a:spcPts val="1000"/>
              </a:spcBef>
              <a:spcAft>
                <a:spcPts val="0"/>
              </a:spcAft>
              <a:buSzPts val="1120"/>
              <a:buChar char="▶"/>
            </a:pPr>
            <a:r>
              <a:rPr lang="en-US" sz="1400"/>
              <a:t>To start with, we calculated the length of each review text and created a new column of the same</a:t>
            </a:r>
            <a:endParaRPr/>
          </a:p>
          <a:p>
            <a:pPr marL="342900" lvl="0" indent="-342900" algn="l" rtl="0">
              <a:spcBef>
                <a:spcPts val="1000"/>
              </a:spcBef>
              <a:spcAft>
                <a:spcPts val="0"/>
              </a:spcAft>
              <a:buSzPts val="1120"/>
              <a:buChar char="▶"/>
            </a:pPr>
            <a:r>
              <a:rPr lang="en-US" sz="1400"/>
              <a:t>We have used Seaborn to create graphs of review analysis</a:t>
            </a:r>
            <a:endParaRPr/>
          </a:p>
          <a:p>
            <a:pPr marL="342900" lvl="0" indent="-342900" algn="l" rtl="0">
              <a:spcBef>
                <a:spcPts val="1000"/>
              </a:spcBef>
              <a:spcAft>
                <a:spcPts val="0"/>
              </a:spcAft>
              <a:buSzPts val="1120"/>
              <a:buChar char="▶"/>
            </a:pPr>
            <a:r>
              <a:rPr lang="en-US" sz="1400"/>
              <a:t>We have used FacetGrid attribute to see if there’s any relationship between new columns text length and the stars rating</a:t>
            </a:r>
            <a:endParaRPr/>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a:p>
            <a:pPr marL="342900" lvl="0" indent="-342900" algn="l" rtl="0">
              <a:spcBef>
                <a:spcPts val="1000"/>
              </a:spcBef>
              <a:spcAft>
                <a:spcPts val="0"/>
              </a:spcAft>
              <a:buSzPts val="1120"/>
              <a:buChar char="▶"/>
            </a:pPr>
            <a:r>
              <a:rPr lang="en-US" sz="1400"/>
              <a:t>Interpretation: The distribution of text length is similar across all five ratings. However, the number of text reviews seems to be skewed a lot higher towards the 4-star and 5-star ratings.</a:t>
            </a:r>
            <a:endParaRPr/>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p:txBody>
      </p:sp>
      <p:pic>
        <p:nvPicPr>
          <p:cNvPr id="217" name="Google Shape;217;p26"/>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218" name="Google Shape;218;p26"/>
          <p:cNvPicPr preferRelativeResize="0"/>
          <p:nvPr/>
        </p:nvPicPr>
        <p:blipFill rotWithShape="1">
          <a:blip r:embed="rId4">
            <a:alphaModFix/>
          </a:blip>
          <a:srcRect/>
          <a:stretch/>
        </p:blipFill>
        <p:spPr>
          <a:xfrm>
            <a:off x="894080" y="2965769"/>
            <a:ext cx="10952922" cy="2139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7"/>
          <p:cNvSpPr txBox="1">
            <a:spLocks noGrp="1"/>
          </p:cNvSpPr>
          <p:nvPr>
            <p:ph type="title"/>
          </p:nvPr>
        </p:nvSpPr>
        <p:spPr>
          <a:xfrm>
            <a:off x="646111" y="269838"/>
            <a:ext cx="10306811" cy="140053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lt2"/>
              </a:buClr>
              <a:buSzPts val="3200"/>
              <a:buFont typeface="Century Gothic"/>
              <a:buNone/>
            </a:pPr>
            <a:r>
              <a:rPr lang="en-US" sz="3200"/>
              <a:t>Analysis Part 1 </a:t>
            </a:r>
            <a:endParaRPr/>
          </a:p>
        </p:txBody>
      </p:sp>
      <p:sp>
        <p:nvSpPr>
          <p:cNvPr id="224" name="Google Shape;224;p27"/>
          <p:cNvSpPr txBox="1">
            <a:spLocks noGrp="1"/>
          </p:cNvSpPr>
          <p:nvPr>
            <p:ph type="body" idx="1"/>
          </p:nvPr>
        </p:nvSpPr>
        <p:spPr>
          <a:xfrm>
            <a:off x="727392" y="1394928"/>
            <a:ext cx="11464608" cy="448997"/>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SzPts val="1120"/>
              <a:buChar char="▶"/>
            </a:pPr>
            <a:r>
              <a:rPr lang="en-US" sz="1400"/>
              <a:t>Review Analysis: To analyze the text of review and predict star rating based on positive and negative review</a:t>
            </a:r>
            <a:endParaRPr/>
          </a:p>
          <a:p>
            <a:pPr marL="342900" lvl="0" indent="-342900" algn="l" rtl="0">
              <a:spcBef>
                <a:spcPts val="1000"/>
              </a:spcBef>
              <a:spcAft>
                <a:spcPts val="0"/>
              </a:spcAft>
              <a:buSzPts val="1120"/>
              <a:buChar char="▶"/>
            </a:pPr>
            <a:r>
              <a:rPr lang="en-US" sz="1400"/>
              <a:t>Creating Boxplot for each star rating using matplotlib</a:t>
            </a:r>
            <a:endParaRPr/>
          </a:p>
          <a:p>
            <a:pPr marL="342900" lvl="0" indent="-271780" algn="l" rtl="0">
              <a:spcBef>
                <a:spcPts val="1000"/>
              </a:spcBef>
              <a:spcAft>
                <a:spcPts val="0"/>
              </a:spcAft>
              <a:buSzPts val="1120"/>
              <a:buNone/>
            </a:pPr>
            <a:endParaRPr sz="1400"/>
          </a:p>
          <a:p>
            <a:pPr marL="342900" lvl="0" indent="-271780" algn="l" rtl="0">
              <a:spcBef>
                <a:spcPts val="1000"/>
              </a:spcBef>
              <a:spcAft>
                <a:spcPts val="0"/>
              </a:spcAft>
              <a:buSzPts val="1120"/>
              <a:buNone/>
            </a:pPr>
            <a:endParaRPr sz="1400"/>
          </a:p>
        </p:txBody>
      </p:sp>
      <p:pic>
        <p:nvPicPr>
          <p:cNvPr id="225" name="Google Shape;225;p27"/>
          <p:cNvPicPr preferRelativeResize="0"/>
          <p:nvPr/>
        </p:nvPicPr>
        <p:blipFill rotWithShape="1">
          <a:blip r:embed="rId3">
            <a:alphaModFix/>
          </a:blip>
          <a:srcRect/>
          <a:stretch/>
        </p:blipFill>
        <p:spPr>
          <a:xfrm>
            <a:off x="10318115" y="173355"/>
            <a:ext cx="888365" cy="888365"/>
          </a:xfrm>
          <a:prstGeom prst="rect">
            <a:avLst/>
          </a:prstGeom>
          <a:noFill/>
          <a:ln>
            <a:noFill/>
          </a:ln>
        </p:spPr>
      </p:pic>
      <p:pic>
        <p:nvPicPr>
          <p:cNvPr id="226" name="Google Shape;226;p27"/>
          <p:cNvPicPr preferRelativeResize="0"/>
          <p:nvPr/>
        </p:nvPicPr>
        <p:blipFill rotWithShape="1">
          <a:blip r:embed="rId4">
            <a:alphaModFix/>
          </a:blip>
          <a:srcRect/>
          <a:stretch/>
        </p:blipFill>
        <p:spPr>
          <a:xfrm>
            <a:off x="1004570" y="2129275"/>
            <a:ext cx="4776470" cy="3457575"/>
          </a:xfrm>
          <a:prstGeom prst="rect">
            <a:avLst/>
          </a:prstGeom>
          <a:noFill/>
          <a:ln>
            <a:noFill/>
          </a:ln>
        </p:spPr>
      </p:pic>
      <p:sp>
        <p:nvSpPr>
          <p:cNvPr id="227" name="Google Shape;227;p27"/>
          <p:cNvSpPr txBox="1"/>
          <p:nvPr/>
        </p:nvSpPr>
        <p:spPr>
          <a:xfrm>
            <a:off x="924560" y="5700952"/>
            <a:ext cx="4856480" cy="11695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entury Gothic"/>
                <a:ea typeface="Century Gothic"/>
                <a:cs typeface="Century Gothic"/>
                <a:sym typeface="Century Gothic"/>
              </a:rPr>
              <a:t>Interpretation: From the plot, it is visible that the 1-star and 2-star ratings have much longer text, but there are many outliers which are visible above the boxes. Because of this, maybe text length won’t be such a useful feature to consider after all.</a:t>
            </a:r>
            <a:endParaRPr/>
          </a:p>
        </p:txBody>
      </p:sp>
      <p:pic>
        <p:nvPicPr>
          <p:cNvPr id="228" name="Google Shape;228;p27"/>
          <p:cNvPicPr preferRelativeResize="0"/>
          <p:nvPr/>
        </p:nvPicPr>
        <p:blipFill rotWithShape="1">
          <a:blip r:embed="rId5">
            <a:alphaModFix/>
          </a:blip>
          <a:srcRect/>
          <a:stretch/>
        </p:blipFill>
        <p:spPr>
          <a:xfrm>
            <a:off x="5964555" y="2129273"/>
            <a:ext cx="5749925" cy="3457575"/>
          </a:xfrm>
          <a:prstGeom prst="rect">
            <a:avLst/>
          </a:prstGeom>
          <a:noFill/>
          <a:ln>
            <a:noFill/>
          </a:ln>
        </p:spPr>
      </p:pic>
      <p:sp>
        <p:nvSpPr>
          <p:cNvPr id="229" name="Google Shape;229;p27"/>
          <p:cNvSpPr txBox="1"/>
          <p:nvPr/>
        </p:nvSpPr>
        <p:spPr>
          <a:xfrm>
            <a:off x="5905816" y="5688448"/>
            <a:ext cx="6123623" cy="116955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400">
                <a:solidFill>
                  <a:schemeClr val="lt1"/>
                </a:solidFill>
                <a:latin typeface="Century Gothic"/>
                <a:ea typeface="Century Gothic"/>
                <a:cs typeface="Century Gothic"/>
                <a:sym typeface="Century Gothic"/>
              </a:rPr>
              <a:t>Interpretation: Looking at the correlation map of features, it seems funny is strongly correlated with useful &amp; useful is strongly correlated with text length. We can also see a negative correlation between cool and the other three features. Now, for positive and negative review analysis, we will use the reviews with star rating 1 or 5.</a:t>
            </a:r>
            <a:endParaRPr/>
          </a:p>
        </p:txBody>
      </p:sp>
      <p:sp>
        <p:nvSpPr>
          <p:cNvPr id="230" name="Google Shape;230;p27"/>
          <p:cNvSpPr txBox="1"/>
          <p:nvPr/>
        </p:nvSpPr>
        <p:spPr>
          <a:xfrm>
            <a:off x="5905816" y="1740837"/>
            <a:ext cx="6123623" cy="30777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400">
                <a:solidFill>
                  <a:schemeClr val="lt1"/>
                </a:solidFill>
                <a:latin typeface="Century Gothic"/>
                <a:ea typeface="Century Gothic"/>
                <a:cs typeface="Century Gothic"/>
                <a:sym typeface="Century Gothic"/>
              </a:rPr>
              <a:t>Created a Correlation matrix of the features</a:t>
            </a:r>
            <a:endParaRPr/>
          </a:p>
        </p:txBody>
      </p:sp>
    </p:spTree>
  </p:cSld>
  <p:clrMapOvr>
    <a:masterClrMapping/>
  </p:clrMapOvr>
</p:sld>
</file>

<file path=ppt/theme/theme1.xml><?xml version="1.0" encoding="utf-8"?>
<a:theme xmlns:a="http://schemas.openxmlformats.org/drawingml/2006/main" name="Ion">
  <a:themeElements>
    <a:clrScheme name="Ion">
      <a:dk1>
        <a:srgbClr val="000000"/>
      </a:dk1>
      <a:lt1>
        <a:srgbClr val="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1075</TotalTime>
  <Words>2411</Words>
  <Application>Microsoft Office PowerPoint</Application>
  <PresentationFormat>Widescreen</PresentationFormat>
  <Paragraphs>242</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Century Gothic</vt:lpstr>
      <vt:lpstr>Calibri</vt:lpstr>
      <vt:lpstr>Arial</vt:lpstr>
      <vt:lpstr>Noto Sans Symbols</vt:lpstr>
      <vt:lpstr>Ion</vt:lpstr>
      <vt:lpstr>Yelp Academic Data Analysis</vt:lpstr>
      <vt:lpstr>Introduction</vt:lpstr>
      <vt:lpstr>Dataset Description</vt:lpstr>
      <vt:lpstr>Dataset Cleansing</vt:lpstr>
      <vt:lpstr>Analysis: Part 1</vt:lpstr>
      <vt:lpstr>Analysis Part 1 </vt:lpstr>
      <vt:lpstr>Analysis Part 1 </vt:lpstr>
      <vt:lpstr>Analysis Part 1 </vt:lpstr>
      <vt:lpstr>Analysis Part 1 </vt:lpstr>
      <vt:lpstr>Analysis Part 1 </vt:lpstr>
      <vt:lpstr>Analysis Part 2 </vt:lpstr>
      <vt:lpstr>Analysis Part 2 </vt:lpstr>
      <vt:lpstr>Analysis Part 2 </vt:lpstr>
      <vt:lpstr>Analysis Part 2 </vt:lpstr>
      <vt:lpstr>Analysis Part 2 </vt:lpstr>
      <vt:lpstr>Analysis Part 3 -Modelling</vt:lpstr>
      <vt:lpstr>Analysis Part 3 -Modelling Linear Regression</vt:lpstr>
      <vt:lpstr>Analysis Part 3 - Modelling</vt:lpstr>
      <vt:lpstr>Analysis Part 3 - Modelling</vt:lpstr>
      <vt:lpstr>Analysis Part 3 -Modelling</vt:lpstr>
      <vt:lpstr>Analysis Part 3 -Modelling</vt:lpstr>
      <vt:lpstr>Issues Faced</vt:lpstr>
      <vt:lpstr>Future Use-Cases</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Academic Data Analysis</dc:title>
  <cp:lastModifiedBy>Manasa</cp:lastModifiedBy>
  <cp:revision>3</cp:revision>
  <dcterms:modified xsi:type="dcterms:W3CDTF">2020-06-20T12:31:05Z</dcterms:modified>
</cp:coreProperties>
</file>